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8"/>
  </p:notesMasterIdLst>
  <p:handoutMasterIdLst>
    <p:handoutMasterId r:id="rId19"/>
  </p:handoutMasterIdLst>
  <p:sldIdLst>
    <p:sldId id="281" r:id="rId5"/>
    <p:sldId id="293" r:id="rId6"/>
    <p:sldId id="294" r:id="rId7"/>
    <p:sldId id="282" r:id="rId8"/>
    <p:sldId id="283" r:id="rId9"/>
    <p:sldId id="284" r:id="rId10"/>
    <p:sldId id="295" r:id="rId11"/>
    <p:sldId id="286" r:id="rId12"/>
    <p:sldId id="288" r:id="rId13"/>
    <p:sldId id="287" r:id="rId14"/>
    <p:sldId id="289" r:id="rId15"/>
    <p:sldId id="296" r:id="rId16"/>
    <p:sldId id="292" r:id="rId17"/>
  </p:sldIdLst>
  <p:sldSz cx="12098338" cy="6911975"/>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77">
          <p15:clr>
            <a:srgbClr val="A4A3A4"/>
          </p15:clr>
        </p15:guide>
        <p15:guide id="2" pos="320">
          <p15:clr>
            <a:srgbClr val="A4A3A4"/>
          </p15:clr>
        </p15:guide>
        <p15:guide id="3" pos="317">
          <p15:clr>
            <a:srgbClr val="A4A3A4"/>
          </p15:clr>
        </p15:guide>
        <p15:guide id="4" pos="381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ana Federley" initials="JF" lastIdx="4" clrIdx="0">
    <p:extLst>
      <p:ext uri="{19B8F6BF-5375-455C-9EA6-DF929625EA0E}">
        <p15:presenceInfo xmlns:p15="http://schemas.microsoft.com/office/powerpoint/2012/main" userId="S-1-5-21-2052111302-1417001333-725345543-3225" providerId="AD"/>
      </p:ext>
    </p:extLst>
  </p:cmAuthor>
  <p:cmAuthor id="2" name="Jaana Federley" initials="JF [2]" lastIdx="1" clrIdx="1">
    <p:extLst>
      <p:ext uri="{19B8F6BF-5375-455C-9EA6-DF929625EA0E}">
        <p15:presenceInfo xmlns:p15="http://schemas.microsoft.com/office/powerpoint/2012/main" userId="S::jaana.federley@motiva.fi::00d02d85-3964-40ad-a52a-998cf6d040a9" providerId="AD"/>
      </p:ext>
    </p:extLst>
  </p:cmAuthor>
  <p:cmAuthor id="3" name="Okariina Rauta" initials="OR" lastIdx="6" clrIdx="2">
    <p:extLst>
      <p:ext uri="{19B8F6BF-5375-455C-9EA6-DF929625EA0E}">
        <p15:presenceInfo xmlns:p15="http://schemas.microsoft.com/office/powerpoint/2012/main" userId="S::okariina.rauta@motiva.fi::8d6733a5-a9e8-497d-8dca-6964877b35f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261E"/>
    <a:srgbClr val="0F7D83"/>
    <a:srgbClr val="8ECCCB"/>
    <a:srgbClr val="FDE1D6"/>
    <a:srgbClr val="FFFFFF"/>
    <a:srgbClr val="F8B182"/>
    <a:srgbClr val="FC725A"/>
    <a:srgbClr val="FC2F60"/>
    <a:srgbClr val="9F01FF"/>
    <a:srgbClr val="0EC5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17" d="100"/>
          <a:sy n="117" d="100"/>
        </p:scale>
        <p:origin x="677" y="86"/>
      </p:cViewPr>
      <p:guideLst>
        <p:guide orient="horz" pos="2177"/>
        <p:guide pos="320"/>
        <p:guide pos="317"/>
        <p:guide pos="381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86FB0A2-2020-0041-BDF2-E7CD6CFA5F10}" type="datetimeFigureOut">
              <a:t>14/01/2022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D545837-5099-7A41-80E5-78E9B910A52F}" type="slidenum">
              <a:t>‹#›</a:t>
            </a:fld>
            <a:endParaRPr lang="en-US"/>
          </a:p>
        </p:txBody>
      </p:sp>
    </p:spTree>
    <p:extLst>
      <p:ext uri="{BB962C8B-B14F-4D97-AF65-F5344CB8AC3E}">
        <p14:creationId xmlns:p14="http://schemas.microsoft.com/office/powerpoint/2010/main" val="40475009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9F4054-DE9B-4A8C-8F44-032462D0368C}" type="datetimeFigureOut">
              <a:rPr lang="fi-FI" smtClean="0"/>
              <a:t>14.1.2022</a:t>
            </a:fld>
            <a:endParaRPr lang="fi-FI"/>
          </a:p>
        </p:txBody>
      </p:sp>
      <p:sp>
        <p:nvSpPr>
          <p:cNvPr id="4" name="Slide Image Placeholder 3"/>
          <p:cNvSpPr>
            <a:spLocks noGrp="1" noRot="1" noChangeAspect="1"/>
          </p:cNvSpPr>
          <p:nvPr>
            <p:ph type="sldImg" idx="2"/>
          </p:nvPr>
        </p:nvSpPr>
        <p:spPr>
          <a:xfrm>
            <a:off x="428625" y="685800"/>
            <a:ext cx="6000750" cy="34290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A0B3B4-F971-4AD3-B530-DE860EFC07D2}" type="slidenum">
              <a:rPr lang="fi-FI" smtClean="0"/>
              <a:t>‹#›</a:t>
            </a:fld>
            <a:endParaRPr lang="fi-FI"/>
          </a:p>
        </p:txBody>
      </p:sp>
    </p:spTree>
    <p:extLst>
      <p:ext uri="{BB962C8B-B14F-4D97-AF65-F5344CB8AC3E}">
        <p14:creationId xmlns:p14="http://schemas.microsoft.com/office/powerpoint/2010/main" val="42482438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FI" dirty="0"/>
          </a:p>
        </p:txBody>
      </p:sp>
      <p:sp>
        <p:nvSpPr>
          <p:cNvPr id="4" name="Slide Number Placeholder 3"/>
          <p:cNvSpPr>
            <a:spLocks noGrp="1"/>
          </p:cNvSpPr>
          <p:nvPr>
            <p:ph type="sldNum" sz="quarter" idx="5"/>
          </p:nvPr>
        </p:nvSpPr>
        <p:spPr/>
        <p:txBody>
          <a:bodyPr/>
          <a:lstStyle/>
          <a:p>
            <a:fld id="{B5A0B3B4-F971-4AD3-B530-DE860EFC07D2}" type="slidenum">
              <a:rPr lang="fi-FI" smtClean="0"/>
              <a:t>5</a:t>
            </a:fld>
            <a:endParaRPr lang="fi-FI"/>
          </a:p>
        </p:txBody>
      </p:sp>
    </p:spTree>
    <p:extLst>
      <p:ext uri="{BB962C8B-B14F-4D97-AF65-F5344CB8AC3E}">
        <p14:creationId xmlns:p14="http://schemas.microsoft.com/office/powerpoint/2010/main" val="939603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bg>
      <p:bgPr>
        <a:solidFill>
          <a:srgbClr val="0F7D83"/>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4"/>
          </p:nvPr>
        </p:nvSpPr>
        <p:spPr>
          <a:xfrm>
            <a:off x="860485" y="6480323"/>
            <a:ext cx="1299954" cy="144016"/>
          </a:xfrm>
          <a:prstGeom prst="rect">
            <a:avLst/>
          </a:prstGeom>
        </p:spPr>
        <p:txBody>
          <a:bodyPr/>
          <a:lstStyle>
            <a:lvl1pPr>
              <a:defRPr>
                <a:noFill/>
              </a:defRPr>
            </a:lvl1pPr>
          </a:lstStyle>
          <a:p>
            <a:fld id="{F1464570-CF5B-4C37-9B90-D387D5609864}" type="datetime3">
              <a:rPr lang="en-US" smtClean="0"/>
              <a:t>14 January 2022</a:t>
            </a:fld>
            <a:endParaRPr lang="fi-FI" dirty="0"/>
          </a:p>
        </p:txBody>
      </p:sp>
      <p:sp>
        <p:nvSpPr>
          <p:cNvPr id="3" name="Footer Placeholder 2"/>
          <p:cNvSpPr>
            <a:spLocks noGrp="1"/>
          </p:cNvSpPr>
          <p:nvPr>
            <p:ph type="ftr" sz="quarter" idx="15"/>
          </p:nvPr>
        </p:nvSpPr>
        <p:spPr>
          <a:xfrm>
            <a:off x="2160439" y="6480323"/>
            <a:ext cx="6480324" cy="144016"/>
          </a:xfrm>
          <a:prstGeom prst="rect">
            <a:avLst/>
          </a:prstGeom>
        </p:spPr>
        <p:txBody>
          <a:bodyPr/>
          <a:lstStyle>
            <a:lvl1pPr>
              <a:defRPr>
                <a:noFill/>
              </a:defRPr>
            </a:lvl1pPr>
          </a:lstStyle>
          <a:p>
            <a:r>
              <a:rPr lang="fi-FI"/>
              <a:t>Presentation name</a:t>
            </a:r>
            <a:endParaRPr lang="fi-FI" dirty="0"/>
          </a:p>
        </p:txBody>
      </p:sp>
      <p:sp>
        <p:nvSpPr>
          <p:cNvPr id="4" name="Slide Number Placeholder 3"/>
          <p:cNvSpPr>
            <a:spLocks noGrp="1"/>
          </p:cNvSpPr>
          <p:nvPr>
            <p:ph type="sldNum" sz="quarter" idx="16"/>
          </p:nvPr>
        </p:nvSpPr>
        <p:spPr/>
        <p:txBody>
          <a:bodyPr/>
          <a:lstStyle>
            <a:lvl1pPr>
              <a:defRPr>
                <a:noFill/>
              </a:defRPr>
            </a:lvl1pPr>
          </a:lstStyle>
          <a:p>
            <a:fld id="{8BA1D61E-DCAC-4F3F-A9E2-B5195B305580}" type="slidenum">
              <a:rPr lang="fi-FI" smtClean="0"/>
              <a:pPr/>
              <a:t>‹#›</a:t>
            </a:fld>
            <a:endParaRPr lang="fi-FI" dirty="0"/>
          </a:p>
        </p:txBody>
      </p:sp>
      <p:sp>
        <p:nvSpPr>
          <p:cNvPr id="8" name="Title 1"/>
          <p:cNvSpPr>
            <a:spLocks noGrp="1"/>
          </p:cNvSpPr>
          <p:nvPr>
            <p:ph type="ctrTitle"/>
          </p:nvPr>
        </p:nvSpPr>
        <p:spPr>
          <a:xfrm>
            <a:off x="1727200" y="1727795"/>
            <a:ext cx="8642350" cy="2232249"/>
          </a:xfrm>
        </p:spPr>
        <p:txBody>
          <a:bodyPr anchor="b" anchorCtr="0"/>
          <a:lstStyle>
            <a:lvl1pPr algn="ctr">
              <a:lnSpc>
                <a:spcPct val="85000"/>
              </a:lnSpc>
              <a:defRPr sz="3000" b="1" spc="0">
                <a:solidFill>
                  <a:schemeClr val="bg1"/>
                </a:solidFill>
                <a:latin typeface="Century Gothic"/>
                <a:cs typeface="Century Gothic"/>
              </a:defRPr>
            </a:lvl1pPr>
          </a:lstStyle>
          <a:p>
            <a:r>
              <a:rPr lang="en-US"/>
              <a:t>Click to edit Master title style</a:t>
            </a:r>
            <a:endParaRPr lang="fi-FI" dirty="0"/>
          </a:p>
        </p:txBody>
      </p:sp>
      <p:sp>
        <p:nvSpPr>
          <p:cNvPr id="9" name="Text Placeholder 14"/>
          <p:cNvSpPr>
            <a:spLocks noGrp="1"/>
          </p:cNvSpPr>
          <p:nvPr>
            <p:ph type="body" sz="quarter" idx="13"/>
          </p:nvPr>
        </p:nvSpPr>
        <p:spPr>
          <a:xfrm>
            <a:off x="1727200" y="4104059"/>
            <a:ext cx="8642350" cy="1584772"/>
          </a:xfrm>
        </p:spPr>
        <p:txBody>
          <a:bodyPr/>
          <a:lstStyle>
            <a:lvl1pPr marL="0" indent="0" algn="ctr">
              <a:buFontTx/>
              <a:buNone/>
              <a:defRPr sz="1800">
                <a:solidFill>
                  <a:schemeClr val="bg1"/>
                </a:solidFill>
              </a:defRPr>
            </a:lvl1pPr>
          </a:lstStyle>
          <a:p>
            <a:pPr lvl="0"/>
            <a:r>
              <a:rPr lang="en-US"/>
              <a:t>Edit Master text styles</a:t>
            </a:r>
          </a:p>
        </p:txBody>
      </p:sp>
    </p:spTree>
    <p:extLst>
      <p:ext uri="{BB962C8B-B14F-4D97-AF65-F5344CB8AC3E}">
        <p14:creationId xmlns:p14="http://schemas.microsoft.com/office/powerpoint/2010/main" val="1623985713"/>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32545" y="1727200"/>
            <a:ext cx="11233248" cy="43211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7" name="Title 6"/>
          <p:cNvSpPr>
            <a:spLocks noGrp="1"/>
          </p:cNvSpPr>
          <p:nvPr>
            <p:ph type="title"/>
          </p:nvPr>
        </p:nvSpPr>
        <p:spPr/>
        <p:txBody>
          <a:bodyPr/>
          <a:lstStyle/>
          <a:p>
            <a:r>
              <a:rPr lang="en-US"/>
              <a:t>Click to edit Master title style</a:t>
            </a:r>
            <a:endParaRPr lang="fi-FI"/>
          </a:p>
        </p:txBody>
      </p:sp>
      <p:sp>
        <p:nvSpPr>
          <p:cNvPr id="9" name="Slide Number Placeholder 8"/>
          <p:cNvSpPr>
            <a:spLocks noGrp="1"/>
          </p:cNvSpPr>
          <p:nvPr>
            <p:ph type="sldNum" sz="quarter" idx="12"/>
          </p:nvPr>
        </p:nvSpPr>
        <p:spPr/>
        <p:txBody>
          <a:bodyPr/>
          <a:lstStyle/>
          <a:p>
            <a:fld id="{8BA1D61E-DCAC-4F3F-A9E2-B5195B305580}" type="slidenum">
              <a:rPr lang="fi-FI" smtClean="0"/>
              <a:pPr/>
              <a:t>‹#›</a:t>
            </a:fld>
            <a:endParaRPr lang="fi-FI" dirty="0"/>
          </a:p>
        </p:txBody>
      </p:sp>
    </p:spTree>
    <p:extLst>
      <p:ext uri="{BB962C8B-B14F-4D97-AF65-F5344CB8AC3E}">
        <p14:creationId xmlns:p14="http://schemas.microsoft.com/office/powerpoint/2010/main" val="1906279579"/>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subtitle)">
    <p:spTree>
      <p:nvGrpSpPr>
        <p:cNvPr id="1" name=""/>
        <p:cNvGrpSpPr/>
        <p:nvPr/>
      </p:nvGrpSpPr>
      <p:grpSpPr>
        <a:xfrm>
          <a:off x="0" y="0"/>
          <a:ext cx="0" cy="0"/>
          <a:chOff x="0" y="0"/>
          <a:chExt cx="0" cy="0"/>
        </a:xfrm>
      </p:grpSpPr>
      <p:sp>
        <p:nvSpPr>
          <p:cNvPr id="3" name="Content Placeholder 2"/>
          <p:cNvSpPr>
            <a:spLocks noGrp="1"/>
          </p:cNvSpPr>
          <p:nvPr>
            <p:ph idx="1"/>
          </p:nvPr>
        </p:nvSpPr>
        <p:spPr>
          <a:xfrm>
            <a:off x="432545" y="1727200"/>
            <a:ext cx="11233248" cy="43211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8" name="Text Placeholder 7"/>
          <p:cNvSpPr>
            <a:spLocks noGrp="1"/>
          </p:cNvSpPr>
          <p:nvPr>
            <p:ph type="body" sz="quarter" idx="13"/>
          </p:nvPr>
        </p:nvSpPr>
        <p:spPr>
          <a:xfrm>
            <a:off x="432545" y="863600"/>
            <a:ext cx="11233248" cy="576263"/>
          </a:xfrm>
        </p:spPr>
        <p:txBody>
          <a:bodyPr/>
          <a:lstStyle>
            <a:lvl1pPr marL="0" indent="0">
              <a:buFontTx/>
              <a:buNone/>
              <a:defRPr sz="1800"/>
            </a:lvl1pPr>
          </a:lstStyle>
          <a:p>
            <a:pPr lvl="0"/>
            <a:r>
              <a:rPr lang="en-US"/>
              <a:t>Edit Master text styles</a:t>
            </a:r>
          </a:p>
        </p:txBody>
      </p:sp>
      <p:sp>
        <p:nvSpPr>
          <p:cNvPr id="10" name="Slide Number Placeholder 9"/>
          <p:cNvSpPr>
            <a:spLocks noGrp="1"/>
          </p:cNvSpPr>
          <p:nvPr>
            <p:ph type="sldNum" sz="quarter" idx="16"/>
          </p:nvPr>
        </p:nvSpPr>
        <p:spPr/>
        <p:txBody>
          <a:bodyPr/>
          <a:lstStyle/>
          <a:p>
            <a:fld id="{8BA1D61E-DCAC-4F3F-A9E2-B5195B305580}" type="slidenum">
              <a:rPr lang="fi-FI" smtClean="0"/>
              <a:pPr/>
              <a:t>‹#›</a:t>
            </a:fld>
            <a:endParaRPr lang="fi-FI" dirty="0"/>
          </a:p>
        </p:txBody>
      </p:sp>
      <p:sp>
        <p:nvSpPr>
          <p:cNvPr id="11" name="Title 10"/>
          <p:cNvSpPr>
            <a:spLocks noGrp="1"/>
          </p:cNvSpPr>
          <p:nvPr>
            <p:ph type="title"/>
          </p:nvPr>
        </p:nvSpPr>
        <p:spPr>
          <a:xfrm>
            <a:off x="432546" y="360363"/>
            <a:ext cx="11233248" cy="503237"/>
          </a:xfrm>
        </p:spPr>
        <p:txBody>
          <a:bodyPr/>
          <a:lstStyle/>
          <a:p>
            <a:r>
              <a:rPr lang="en-US"/>
              <a:t>Click to edit Master title style</a:t>
            </a:r>
            <a:endParaRPr lang="fi-FI" dirty="0"/>
          </a:p>
        </p:txBody>
      </p:sp>
    </p:spTree>
    <p:extLst>
      <p:ext uri="{BB962C8B-B14F-4D97-AF65-F5344CB8AC3E}">
        <p14:creationId xmlns:p14="http://schemas.microsoft.com/office/powerpoint/2010/main" val="1768796354"/>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sz="half" idx="1"/>
          </p:nvPr>
        </p:nvSpPr>
        <p:spPr>
          <a:xfrm>
            <a:off x="432545" y="1727200"/>
            <a:ext cx="5472608" cy="4321175"/>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4" name="Content Placeholder 3"/>
          <p:cNvSpPr>
            <a:spLocks noGrp="1"/>
          </p:cNvSpPr>
          <p:nvPr>
            <p:ph sz="half" idx="2"/>
          </p:nvPr>
        </p:nvSpPr>
        <p:spPr>
          <a:xfrm>
            <a:off x="6193185" y="1727200"/>
            <a:ext cx="5472608" cy="4321175"/>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10" name="Slide Number Placeholder 9"/>
          <p:cNvSpPr>
            <a:spLocks noGrp="1"/>
          </p:cNvSpPr>
          <p:nvPr>
            <p:ph type="sldNum" sz="quarter" idx="12"/>
          </p:nvPr>
        </p:nvSpPr>
        <p:spPr/>
        <p:txBody>
          <a:bodyPr/>
          <a:lstStyle/>
          <a:p>
            <a:fld id="{8BA1D61E-DCAC-4F3F-A9E2-B5195B305580}" type="slidenum">
              <a:rPr lang="fi-FI" smtClean="0"/>
              <a:pPr/>
              <a:t>‹#›</a:t>
            </a:fld>
            <a:endParaRPr lang="fi-FI" dirty="0"/>
          </a:p>
        </p:txBody>
      </p:sp>
    </p:spTree>
    <p:extLst>
      <p:ext uri="{BB962C8B-B14F-4D97-AF65-F5344CB8AC3E}">
        <p14:creationId xmlns:p14="http://schemas.microsoft.com/office/powerpoint/2010/main" val="3827693684"/>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and Picture B">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idx="1"/>
          </p:nvPr>
        </p:nvSpPr>
        <p:spPr>
          <a:xfrm>
            <a:off x="432545" y="1727200"/>
            <a:ext cx="6479429" cy="43211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9" name="Picture Placeholder 7"/>
          <p:cNvSpPr>
            <a:spLocks noGrp="1"/>
          </p:cNvSpPr>
          <p:nvPr>
            <p:ph type="pic" sz="quarter" idx="13"/>
          </p:nvPr>
        </p:nvSpPr>
        <p:spPr>
          <a:xfrm>
            <a:off x="7345313" y="1727200"/>
            <a:ext cx="4320480" cy="4321175"/>
          </a:xfrm>
          <a:prstGeom prst="rect">
            <a:avLst/>
          </a:prstGeom>
          <a:solidFill>
            <a:schemeClr val="tx1">
              <a:lumMod val="20000"/>
              <a:lumOff val="80000"/>
            </a:schemeClr>
          </a:solidFill>
        </p:spPr>
        <p:txBody>
          <a:bodyPr/>
          <a:lstStyle>
            <a:lvl1pPr marL="0" indent="0">
              <a:buFontTx/>
              <a:buNone/>
              <a:defRPr/>
            </a:lvl1pPr>
          </a:lstStyle>
          <a:p>
            <a:r>
              <a:rPr lang="en-US"/>
              <a:t>Click icon to add picture</a:t>
            </a:r>
            <a:endParaRPr lang="fi-FI" dirty="0"/>
          </a:p>
        </p:txBody>
      </p:sp>
      <p:sp>
        <p:nvSpPr>
          <p:cNvPr id="10" name="Slide Number Placeholder 9"/>
          <p:cNvSpPr>
            <a:spLocks noGrp="1"/>
          </p:cNvSpPr>
          <p:nvPr>
            <p:ph type="sldNum" sz="quarter" idx="16"/>
          </p:nvPr>
        </p:nvSpPr>
        <p:spPr/>
        <p:txBody>
          <a:bodyPr/>
          <a:lstStyle/>
          <a:p>
            <a:fld id="{8BA1D61E-DCAC-4F3F-A9E2-B5195B305580}" type="slidenum">
              <a:rPr lang="fi-FI" smtClean="0"/>
              <a:pPr/>
              <a:t>‹#›</a:t>
            </a:fld>
            <a:endParaRPr lang="fi-FI" dirty="0"/>
          </a:p>
        </p:txBody>
      </p:sp>
    </p:spTree>
    <p:extLst>
      <p:ext uri="{BB962C8B-B14F-4D97-AF65-F5344CB8AC3E}">
        <p14:creationId xmlns:p14="http://schemas.microsoft.com/office/powerpoint/2010/main" val="1023245708"/>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ntent and Picture B">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Content Placeholder 2"/>
          <p:cNvSpPr>
            <a:spLocks noGrp="1"/>
          </p:cNvSpPr>
          <p:nvPr>
            <p:ph idx="1"/>
          </p:nvPr>
        </p:nvSpPr>
        <p:spPr>
          <a:xfrm>
            <a:off x="4176961" y="1727200"/>
            <a:ext cx="7488832" cy="432117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9" name="Picture Placeholder 7"/>
          <p:cNvSpPr>
            <a:spLocks noGrp="1"/>
          </p:cNvSpPr>
          <p:nvPr>
            <p:ph type="pic" sz="quarter" idx="13"/>
          </p:nvPr>
        </p:nvSpPr>
        <p:spPr>
          <a:xfrm>
            <a:off x="432545" y="1727200"/>
            <a:ext cx="3600416" cy="3600995"/>
          </a:xfrm>
          <a:prstGeom prst="rect">
            <a:avLst/>
          </a:prstGeom>
          <a:solidFill>
            <a:schemeClr val="tx1">
              <a:lumMod val="20000"/>
              <a:lumOff val="80000"/>
            </a:schemeClr>
          </a:solidFill>
        </p:spPr>
        <p:txBody>
          <a:bodyPr/>
          <a:lstStyle>
            <a:lvl1pPr marL="0" indent="0">
              <a:buFontTx/>
              <a:buNone/>
              <a:defRPr/>
            </a:lvl1pPr>
          </a:lstStyle>
          <a:p>
            <a:r>
              <a:rPr lang="en-US"/>
              <a:t>Click icon to add picture</a:t>
            </a:r>
            <a:endParaRPr lang="fi-FI" dirty="0"/>
          </a:p>
        </p:txBody>
      </p:sp>
      <p:sp>
        <p:nvSpPr>
          <p:cNvPr id="10" name="Slide Number Placeholder 9"/>
          <p:cNvSpPr>
            <a:spLocks noGrp="1"/>
          </p:cNvSpPr>
          <p:nvPr>
            <p:ph type="sldNum" sz="quarter" idx="16"/>
          </p:nvPr>
        </p:nvSpPr>
        <p:spPr/>
        <p:txBody>
          <a:bodyPr/>
          <a:lstStyle/>
          <a:p>
            <a:fld id="{8BA1D61E-DCAC-4F3F-A9E2-B5195B305580}" type="slidenum">
              <a:rPr lang="fi-FI" smtClean="0"/>
              <a:pPr/>
              <a:t>‹#›</a:t>
            </a:fld>
            <a:endParaRPr lang="fi-FI" dirty="0"/>
          </a:p>
        </p:txBody>
      </p:sp>
    </p:spTree>
    <p:extLst>
      <p:ext uri="{BB962C8B-B14F-4D97-AF65-F5344CB8AC3E}">
        <p14:creationId xmlns:p14="http://schemas.microsoft.com/office/powerpoint/2010/main" val="1691935962"/>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tasheet">
    <p:spTree>
      <p:nvGrpSpPr>
        <p:cNvPr id="1" name=""/>
        <p:cNvGrpSpPr/>
        <p:nvPr/>
      </p:nvGrpSpPr>
      <p:grpSpPr>
        <a:xfrm>
          <a:off x="0" y="0"/>
          <a:ext cx="0" cy="0"/>
          <a:chOff x="0" y="0"/>
          <a:chExt cx="0" cy="0"/>
        </a:xfrm>
      </p:grpSpPr>
      <p:sp>
        <p:nvSpPr>
          <p:cNvPr id="7" name="Content Placeholder 2"/>
          <p:cNvSpPr>
            <a:spLocks noGrp="1"/>
          </p:cNvSpPr>
          <p:nvPr>
            <p:ph idx="1"/>
          </p:nvPr>
        </p:nvSpPr>
        <p:spPr>
          <a:xfrm>
            <a:off x="432545" y="1151731"/>
            <a:ext cx="11233248" cy="4896644"/>
          </a:xfrm>
        </p:spPr>
        <p:txBody>
          <a:bodyPr/>
          <a:lstStyle>
            <a:lvl1pPr marL="266700" indent="-266700">
              <a:spcAft>
                <a:spcPts val="200"/>
              </a:spcAft>
              <a:defRPr sz="1400"/>
            </a:lvl1pPr>
            <a:lvl2pPr marL="539750" indent="-273050">
              <a:spcAft>
                <a:spcPts val="200"/>
              </a:spcAft>
              <a:defRPr sz="1200"/>
            </a:lvl2pPr>
            <a:lvl3pPr marL="806450" indent="-266700">
              <a:spcAft>
                <a:spcPts val="200"/>
              </a:spcAft>
              <a:defRPr sz="1100"/>
            </a:lvl3pPr>
            <a:lvl4pPr marL="1071563" indent="-265113">
              <a:spcAft>
                <a:spcPts val="200"/>
              </a:spcAft>
              <a:defRPr sz="1050"/>
            </a:lvl4pPr>
            <a:lvl5pPr marL="1346200" indent="-274638">
              <a:spcAft>
                <a:spcPts val="200"/>
              </a:spcAft>
              <a:defRPr sz="105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9" name="Title 1"/>
          <p:cNvSpPr>
            <a:spLocks noGrp="1"/>
          </p:cNvSpPr>
          <p:nvPr>
            <p:ph type="title"/>
          </p:nvPr>
        </p:nvSpPr>
        <p:spPr>
          <a:xfrm>
            <a:off x="435389" y="360363"/>
            <a:ext cx="11230404" cy="360016"/>
          </a:xfrm>
        </p:spPr>
        <p:txBody>
          <a:bodyPr anchor="t" anchorCtr="0"/>
          <a:lstStyle>
            <a:lvl1pPr>
              <a:lnSpc>
                <a:spcPct val="100000"/>
              </a:lnSpc>
              <a:defRPr sz="1800"/>
            </a:lvl1pPr>
          </a:lstStyle>
          <a:p>
            <a:r>
              <a:rPr lang="en-US"/>
              <a:t>Click to edit Master title style</a:t>
            </a:r>
            <a:endParaRPr lang="fi-FI" dirty="0"/>
          </a:p>
        </p:txBody>
      </p:sp>
      <p:sp>
        <p:nvSpPr>
          <p:cNvPr id="10" name="Text Placeholder 2"/>
          <p:cNvSpPr>
            <a:spLocks noGrp="1"/>
          </p:cNvSpPr>
          <p:nvPr>
            <p:ph type="body" sz="quarter" idx="13"/>
          </p:nvPr>
        </p:nvSpPr>
        <p:spPr>
          <a:xfrm>
            <a:off x="434975" y="719683"/>
            <a:ext cx="11230818" cy="288032"/>
          </a:xfrm>
        </p:spPr>
        <p:txBody>
          <a:bodyPr/>
          <a:lstStyle>
            <a:lvl1pPr marL="0" indent="0">
              <a:buFontTx/>
              <a:buNone/>
              <a:defRPr sz="1400"/>
            </a:lvl1pPr>
          </a:lstStyle>
          <a:p>
            <a:pPr lvl="0"/>
            <a:r>
              <a:rPr lang="en-US"/>
              <a:t>Edit Master text styles</a:t>
            </a:r>
          </a:p>
        </p:txBody>
      </p:sp>
      <p:sp>
        <p:nvSpPr>
          <p:cNvPr id="11" name="Text Placeholder 9"/>
          <p:cNvSpPr>
            <a:spLocks noGrp="1"/>
          </p:cNvSpPr>
          <p:nvPr>
            <p:ph type="body" sz="quarter" idx="14"/>
          </p:nvPr>
        </p:nvSpPr>
        <p:spPr>
          <a:xfrm>
            <a:off x="431799" y="6048375"/>
            <a:ext cx="11233994" cy="359939"/>
          </a:xfrm>
        </p:spPr>
        <p:txBody>
          <a:bodyPr/>
          <a:lstStyle>
            <a:lvl1pPr marL="0" indent="0" algn="l">
              <a:spcAft>
                <a:spcPts val="0"/>
              </a:spcAft>
              <a:buFontTx/>
              <a:buNone/>
              <a:defRPr sz="800"/>
            </a:lvl1pPr>
          </a:lstStyle>
          <a:p>
            <a:pPr lvl="0"/>
            <a:r>
              <a:rPr lang="en-US"/>
              <a:t>Edit Master text styles</a:t>
            </a:r>
          </a:p>
        </p:txBody>
      </p:sp>
      <p:sp>
        <p:nvSpPr>
          <p:cNvPr id="12" name="Slide Number Placeholder 11"/>
          <p:cNvSpPr>
            <a:spLocks noGrp="1"/>
          </p:cNvSpPr>
          <p:nvPr>
            <p:ph type="sldNum" sz="quarter" idx="17"/>
          </p:nvPr>
        </p:nvSpPr>
        <p:spPr/>
        <p:txBody>
          <a:bodyPr/>
          <a:lstStyle/>
          <a:p>
            <a:fld id="{8BA1D61E-DCAC-4F3F-A9E2-B5195B305580}" type="slidenum">
              <a:rPr lang="fi-FI" smtClean="0"/>
              <a:pPr/>
              <a:t>‹#›</a:t>
            </a:fld>
            <a:endParaRPr lang="fi-FI" dirty="0"/>
          </a:p>
        </p:txBody>
      </p:sp>
    </p:spTree>
    <p:extLst>
      <p:ext uri="{BB962C8B-B14F-4D97-AF65-F5344CB8AC3E}">
        <p14:creationId xmlns:p14="http://schemas.microsoft.com/office/powerpoint/2010/main" val="3089438218"/>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hank you.">
    <p:bg>
      <p:bgPr>
        <a:solidFill>
          <a:srgbClr val="0F7D83"/>
        </a:solidFill>
        <a:effectLst/>
      </p:bgPr>
    </p:bg>
    <p:spTree>
      <p:nvGrpSpPr>
        <p:cNvPr id="1" name=""/>
        <p:cNvGrpSpPr/>
        <p:nvPr/>
      </p:nvGrpSpPr>
      <p:grpSpPr>
        <a:xfrm>
          <a:off x="0" y="0"/>
          <a:ext cx="0" cy="0"/>
          <a:chOff x="0" y="0"/>
          <a:chExt cx="0" cy="0"/>
        </a:xfrm>
      </p:grpSpPr>
      <p:sp>
        <p:nvSpPr>
          <p:cNvPr id="7" name="Text Placeholder 6"/>
          <p:cNvSpPr>
            <a:spLocks noGrp="1"/>
          </p:cNvSpPr>
          <p:nvPr>
            <p:ph type="body" sz="quarter" idx="13"/>
          </p:nvPr>
        </p:nvSpPr>
        <p:spPr>
          <a:xfrm>
            <a:off x="1727200" y="4824139"/>
            <a:ext cx="8642350" cy="1080223"/>
          </a:xfrm>
        </p:spPr>
        <p:txBody>
          <a:bodyPr anchor="b"/>
          <a:lstStyle>
            <a:lvl1pPr marL="0" indent="0" algn="ctr">
              <a:buFontTx/>
              <a:buNone/>
              <a:defRPr sz="2000">
                <a:solidFill>
                  <a:schemeClr val="bg1"/>
                </a:solidFill>
              </a:defRPr>
            </a:lvl1pPr>
            <a:lvl2pPr marL="357187" indent="0" algn="ctr">
              <a:buFontTx/>
              <a:buNone/>
              <a:defRPr sz="1800"/>
            </a:lvl2pPr>
            <a:lvl3pPr marL="714375" indent="0" algn="ctr">
              <a:buFontTx/>
              <a:buNone/>
              <a:defRPr sz="1600"/>
            </a:lvl3pPr>
            <a:lvl4pPr marL="1071562" indent="0" algn="ctr">
              <a:buFontTx/>
              <a:buNone/>
              <a:defRPr sz="1400"/>
            </a:lvl4pPr>
            <a:lvl5pPr marL="1438275" indent="0" algn="ctr">
              <a:buFontTx/>
              <a:buNone/>
              <a:defRPr sz="1400"/>
            </a:lvl5pPr>
          </a:lstStyle>
          <a:p>
            <a:pPr lvl="0"/>
            <a:r>
              <a:rPr lang="en-US"/>
              <a:t>Edit Master text styles</a:t>
            </a:r>
          </a:p>
        </p:txBody>
      </p:sp>
      <p:sp>
        <p:nvSpPr>
          <p:cNvPr id="4" name="Slide Number Placeholder 3"/>
          <p:cNvSpPr>
            <a:spLocks noGrp="1"/>
          </p:cNvSpPr>
          <p:nvPr>
            <p:ph type="sldNum" sz="quarter" idx="16"/>
          </p:nvPr>
        </p:nvSpPr>
        <p:spPr/>
        <p:txBody>
          <a:bodyPr/>
          <a:lstStyle>
            <a:lvl1pPr>
              <a:defRPr>
                <a:noFill/>
              </a:defRPr>
            </a:lvl1pPr>
          </a:lstStyle>
          <a:p>
            <a:fld id="{8BA1D61E-DCAC-4F3F-A9E2-B5195B305580}" type="slidenum">
              <a:rPr lang="fi-FI" smtClean="0"/>
              <a:pPr/>
              <a:t>‹#›</a:t>
            </a:fld>
            <a:endParaRPr lang="fi-FI" dirty="0"/>
          </a:p>
        </p:txBody>
      </p:sp>
    </p:spTree>
    <p:extLst>
      <p:ext uri="{BB962C8B-B14F-4D97-AF65-F5344CB8AC3E}">
        <p14:creationId xmlns:p14="http://schemas.microsoft.com/office/powerpoint/2010/main" val="1887956454"/>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32546" y="360363"/>
            <a:ext cx="10513167" cy="1066520"/>
          </a:xfrm>
          <a:prstGeom prst="rect">
            <a:avLst/>
          </a:prstGeom>
        </p:spPr>
        <p:txBody>
          <a:bodyPr vert="horz" lIns="36000" tIns="36000" rIns="36000" bIns="36000" rtlCol="0" anchor="t" anchorCtr="0">
            <a:noAutofit/>
          </a:bodyPr>
          <a:lstStyle/>
          <a:p>
            <a:r>
              <a:rPr lang="en-US"/>
              <a:t>Click to edit Master title style</a:t>
            </a:r>
            <a:endParaRPr lang="fi-FI" dirty="0"/>
          </a:p>
        </p:txBody>
      </p:sp>
      <p:sp>
        <p:nvSpPr>
          <p:cNvPr id="3" name="Text Placeholder 2"/>
          <p:cNvSpPr>
            <a:spLocks noGrp="1"/>
          </p:cNvSpPr>
          <p:nvPr>
            <p:ph type="body" idx="1"/>
          </p:nvPr>
        </p:nvSpPr>
        <p:spPr>
          <a:xfrm>
            <a:off x="432545" y="1727200"/>
            <a:ext cx="11233248" cy="4321175"/>
          </a:xfrm>
          <a:prstGeom prst="rect">
            <a:avLst/>
          </a:prstGeom>
        </p:spPr>
        <p:txBody>
          <a:bodyPr vert="horz" lIns="36000" tIns="36000" rIns="36000" bIns="3600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i-FI" dirty="0"/>
          </a:p>
        </p:txBody>
      </p:sp>
      <p:sp>
        <p:nvSpPr>
          <p:cNvPr id="49" name="Slide Number Placeholder 5"/>
          <p:cNvSpPr>
            <a:spLocks noGrp="1"/>
          </p:cNvSpPr>
          <p:nvPr>
            <p:ph type="sldNum" sz="quarter" idx="4"/>
          </p:nvPr>
        </p:nvSpPr>
        <p:spPr>
          <a:xfrm>
            <a:off x="431800" y="6481043"/>
            <a:ext cx="428212" cy="143296"/>
          </a:xfrm>
          <a:prstGeom prst="rect">
            <a:avLst/>
          </a:prstGeom>
        </p:spPr>
        <p:txBody>
          <a:bodyPr vert="horz" lIns="36000" tIns="36000" rIns="36000" bIns="36000" rtlCol="0" anchor="ctr" anchorCtr="0">
            <a:noAutofit/>
          </a:bodyPr>
          <a:lstStyle>
            <a:lvl1pPr algn="l">
              <a:defRPr sz="700" spc="-40" baseline="0">
                <a:solidFill>
                  <a:srgbClr val="46261E"/>
                </a:solidFill>
              </a:defRPr>
            </a:lvl1pPr>
          </a:lstStyle>
          <a:p>
            <a:fld id="{8BA1D61E-DCAC-4F3F-A9E2-B5195B305580}" type="slidenum">
              <a:rPr lang="fi-FI" smtClean="0"/>
              <a:pPr/>
              <a:t>‹#›</a:t>
            </a:fld>
            <a:endParaRPr lang="fi-FI" dirty="0"/>
          </a:p>
        </p:txBody>
      </p:sp>
    </p:spTree>
    <p:extLst>
      <p:ext uri="{BB962C8B-B14F-4D97-AF65-F5344CB8AC3E}">
        <p14:creationId xmlns:p14="http://schemas.microsoft.com/office/powerpoint/2010/main" val="729942253"/>
      </p:ext>
    </p:extLst>
  </p:cSld>
  <p:clrMap bg1="lt1" tx1="dk1" bg2="lt2" tx2="dk2" accent1="accent1" accent2="accent2" accent3="accent3" accent4="accent4" accent5="accent5" accent6="accent6" hlink="hlink" folHlink="folHlink"/>
  <p:sldLayoutIdLst>
    <p:sldLayoutId id="2147483865" r:id="rId1"/>
    <p:sldLayoutId id="2147483650" r:id="rId2"/>
    <p:sldLayoutId id="2147483659" r:id="rId3"/>
    <p:sldLayoutId id="2147483652" r:id="rId4"/>
    <p:sldLayoutId id="2147483662" r:id="rId5"/>
    <p:sldLayoutId id="2147483866" r:id="rId6"/>
    <p:sldLayoutId id="2147483791" r:id="rId7"/>
    <p:sldLayoutId id="2147483664" r:id="rId8"/>
  </p:sldLayoutIdLst>
  <p:transition spd="med">
    <p:fade/>
  </p:transition>
  <p:hf sldNum="0" hdr="0" ftr="0" dt="0"/>
  <p:txStyles>
    <p:titleStyle>
      <a:lvl1pPr algn="l" defTabSz="914400" rtl="0" eaLnBrk="1" latinLnBrk="0" hangingPunct="1">
        <a:lnSpc>
          <a:spcPct val="95000"/>
        </a:lnSpc>
        <a:spcBef>
          <a:spcPct val="0"/>
        </a:spcBef>
        <a:buNone/>
        <a:defRPr sz="2800" b="1" kern="1200" spc="0" baseline="0">
          <a:solidFill>
            <a:srgbClr val="0F7D83"/>
          </a:solidFill>
          <a:latin typeface="Century Gothic"/>
          <a:ea typeface="+mj-ea"/>
          <a:cs typeface="Century Gothic"/>
        </a:defRPr>
      </a:lvl1pPr>
    </p:titleStyle>
    <p:bodyStyle>
      <a:lvl1pPr marL="357188" indent="-357188" algn="l" defTabSz="914400" rtl="0" eaLnBrk="1" latinLnBrk="0" hangingPunct="1">
        <a:spcBef>
          <a:spcPts val="0"/>
        </a:spcBef>
        <a:spcAft>
          <a:spcPts val="600"/>
        </a:spcAft>
        <a:buFont typeface="Arial"/>
        <a:buChar char="•"/>
        <a:defRPr sz="1800" kern="1200" spc="-40" baseline="0">
          <a:solidFill>
            <a:srgbClr val="4D4D4D"/>
          </a:solidFill>
          <a:latin typeface="+mn-lt"/>
          <a:ea typeface="+mn-ea"/>
          <a:cs typeface="+mn-cs"/>
        </a:defRPr>
      </a:lvl1pPr>
      <a:lvl2pPr marL="714375" indent="-357188" algn="l" defTabSz="914400" rtl="0" eaLnBrk="1" latinLnBrk="0" hangingPunct="1">
        <a:spcBef>
          <a:spcPts val="0"/>
        </a:spcBef>
        <a:spcAft>
          <a:spcPts val="600"/>
        </a:spcAft>
        <a:buFont typeface="Arial"/>
        <a:buChar char="•"/>
        <a:defRPr sz="1800" kern="1200" spc="-40" baseline="0">
          <a:solidFill>
            <a:srgbClr val="4D4D4D"/>
          </a:solidFill>
          <a:latin typeface="+mn-lt"/>
          <a:ea typeface="+mn-ea"/>
          <a:cs typeface="+mn-cs"/>
        </a:defRPr>
      </a:lvl2pPr>
      <a:lvl3pPr marL="1071563" indent="-357188" algn="l" defTabSz="914400" rtl="0" eaLnBrk="1" latinLnBrk="0" hangingPunct="1">
        <a:spcBef>
          <a:spcPts val="0"/>
        </a:spcBef>
        <a:spcAft>
          <a:spcPts val="600"/>
        </a:spcAft>
        <a:buFont typeface="Arial"/>
        <a:buChar char="•"/>
        <a:defRPr sz="1600" kern="1200" spc="-40" baseline="0">
          <a:solidFill>
            <a:srgbClr val="4D4D4D"/>
          </a:solidFill>
          <a:latin typeface="+mn-lt"/>
          <a:ea typeface="+mn-ea"/>
          <a:cs typeface="+mn-cs"/>
        </a:defRPr>
      </a:lvl3pPr>
      <a:lvl4pPr marL="1438275" indent="-366713" algn="l" defTabSz="914400" rtl="0" eaLnBrk="1" latinLnBrk="0" hangingPunct="1">
        <a:spcBef>
          <a:spcPts val="0"/>
        </a:spcBef>
        <a:spcAft>
          <a:spcPts val="600"/>
        </a:spcAft>
        <a:buFont typeface="Arial"/>
        <a:buChar char="•"/>
        <a:defRPr sz="1400" kern="1200" spc="-40" baseline="0">
          <a:solidFill>
            <a:srgbClr val="4D4D4D"/>
          </a:solidFill>
          <a:latin typeface="+mn-lt"/>
          <a:ea typeface="+mn-ea"/>
          <a:cs typeface="+mn-cs"/>
        </a:defRPr>
      </a:lvl4pPr>
      <a:lvl5pPr marL="1795463" indent="-357188" algn="l" defTabSz="914400" rtl="0" eaLnBrk="1" latinLnBrk="0" hangingPunct="1">
        <a:spcBef>
          <a:spcPts val="0"/>
        </a:spcBef>
        <a:spcAft>
          <a:spcPts val="600"/>
        </a:spcAft>
        <a:buFont typeface="Arial"/>
        <a:buChar char="•"/>
        <a:defRPr sz="1400" kern="1200" spc="-40" baseline="0">
          <a:solidFill>
            <a:srgbClr val="4D4D4D"/>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www.hiilineutraalisuomi.fi/fi-FI/Ilmastotyo/Yritysyhteistyo/Kunnat/Tyokalut"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www.hiilineutraalisuomi.fi/fi-FI/Ilmastotyo/Yritysyhteistyo/Kunnat/Viestinta" TargetMode="External"/><Relationship Id="rId2" Type="http://schemas.openxmlformats.org/officeDocument/2006/relationships/hyperlink" Target="https://www.hiilineutraalisuomi.fi/fi-FI/Ilmastotyo/Yritysyhteistyo/Kunnat/Seuranta" TargetMode="Externa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8" Type="http://schemas.openxmlformats.org/officeDocument/2006/relationships/hyperlink" Target="https://www.seutukaupunkiosaajat.fi/yritysverkostot" TargetMode="External"/><Relationship Id="rId3" Type="http://schemas.openxmlformats.org/officeDocument/2006/relationships/hyperlink" Target="https://www.ii.fi/kestava-arki" TargetMode="External"/><Relationship Id="rId7" Type="http://schemas.openxmlformats.org/officeDocument/2006/relationships/hyperlink" Target="https://www.lahti.fi/kaupunki-ja-paatoksenteko/ymparistokaupunki/ilmastonmuutos/ilmastokumppanuus/" TargetMode="External"/><Relationship Id="rId2" Type="http://schemas.openxmlformats.org/officeDocument/2006/relationships/hyperlink" Target="https://www.greenreality.fi/yritykset/green-energy-showroom" TargetMode="External"/><Relationship Id="rId1" Type="http://schemas.openxmlformats.org/officeDocument/2006/relationships/slideLayout" Target="../slideLayouts/slideLayout3.xml"/><Relationship Id="rId6" Type="http://schemas.openxmlformats.org/officeDocument/2006/relationships/hyperlink" Target="https://www.kuopio.fi/viksukuopio" TargetMode="External"/><Relationship Id="rId5" Type="http://schemas.openxmlformats.org/officeDocument/2006/relationships/hyperlink" Target="https://keskisuomi.fi/yritysten-ymparistovastuuta-edistetaan-keski-suomessa-yhteistyolla/" TargetMode="External"/><Relationship Id="rId4" Type="http://schemas.openxmlformats.org/officeDocument/2006/relationships/hyperlink" Target="http://static.pohjoiskarjala.net/jns/ilmastotori/www.joensuu.fi/ilmastositoumukset.html" TargetMode="External"/><Relationship Id="rId9" Type="http://schemas.openxmlformats.org/officeDocument/2006/relationships/hyperlink" Target="https://www.turku.fi/hiilineutraali-turku/ilmastotekoja/yritysten-ja-yhteisojen-ilmastotekoja/yritysten-ja-yhteisojen"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8.xml"/><Relationship Id="rId5" Type="http://schemas.openxmlformats.org/officeDocument/2006/relationships/image" Target="../media/image12.png"/><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hyperlink" Target="https://www.motiva.fi/ratkaisut/kestava_liikenne_ja_liikkuminen/nain_mahdollistat_viisaan_liikkumisen/kunnat_ja_kaupungit/euroopan_liikkujan_viikko" TargetMode="External"/><Relationship Id="rId2" Type="http://schemas.openxmlformats.org/officeDocument/2006/relationships/hyperlink" Target="https://www.motiva.fi/ratkaisut/energiansaastoviikko" TargetMode="Externa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hiilineutraalisuomi.fi/fi-FI/Ilmastotyo/Yritysyhteistyo/Kunnat/Kontaktointi_ja_motivointi" TargetMode="External"/><Relationship Id="rId2" Type="http://schemas.openxmlformats.org/officeDocument/2006/relationships/hyperlink" Target="https://www.hiilineutraalisuomi.fi/fi-FI/Ilmastotyo/Yritysyhteistyo/Kunnat/Tavoitteen_asettaminen" TargetMode="External"/><Relationship Id="rId1" Type="http://schemas.openxmlformats.org/officeDocument/2006/relationships/slideLayout" Target="../slideLayouts/slideLayout6.xml"/><Relationship Id="rId5" Type="http://schemas.openxmlformats.org/officeDocument/2006/relationships/image" Target="../media/image5.png"/><Relationship Id="rId4" Type="http://schemas.openxmlformats.org/officeDocument/2006/relationships/hyperlink" Target="https://www.hiilineutraalisuomi.fi/fi-FI/Ilmastotyo/Yritysyhteistyo/Kunnat/Yhteistyo_ja_rahoitus"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7200" y="791691"/>
            <a:ext cx="8642350" cy="2232249"/>
          </a:xfrm>
        </p:spPr>
        <p:txBody>
          <a:bodyPr/>
          <a:lstStyle/>
          <a:p>
            <a:pPr rtl="0"/>
            <a:r>
              <a:rPr lang="sv" sz="4800" b="1" i="0" u="none" baseline="0"/>
              <a:t>Klimatsamarbete mellan kommuner och företag</a:t>
            </a:r>
            <a:endParaRPr lang="sv" sz="4800" dirty="0"/>
          </a:p>
        </p:txBody>
      </p:sp>
      <p:sp>
        <p:nvSpPr>
          <p:cNvPr id="3" name="Text Placeholder 2"/>
          <p:cNvSpPr>
            <a:spLocks noGrp="1"/>
          </p:cNvSpPr>
          <p:nvPr>
            <p:ph type="body" sz="quarter" idx="13"/>
          </p:nvPr>
        </p:nvSpPr>
        <p:spPr>
          <a:xfrm>
            <a:off x="4031357" y="3167955"/>
            <a:ext cx="4034036" cy="1584772"/>
          </a:xfrm>
        </p:spPr>
        <p:txBody>
          <a:bodyPr vert="horz" lIns="36000" tIns="36000" rIns="36000" bIns="36000" rtlCol="0" anchor="t">
            <a:noAutofit/>
          </a:bodyPr>
          <a:lstStyle/>
          <a:p>
            <a:pPr rtl="0"/>
            <a:r>
              <a:rPr lang="sv" b="0" i="0" u="none" baseline="0">
                <a:solidFill>
                  <a:srgbClr val="8ECCCB"/>
                </a:solidFill>
              </a:rPr>
              <a:t>Att bygga ett kommunalt resurskunskapsnätverk för små och medelstora företag</a:t>
            </a:r>
          </a:p>
        </p:txBody>
      </p:sp>
      <p:pic>
        <p:nvPicPr>
          <p:cNvPr id="5" name="Picture 4" descr="Group 86.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2585" y="3383979"/>
            <a:ext cx="2947826" cy="2858500"/>
          </a:xfrm>
          <a:prstGeom prst="rect">
            <a:avLst/>
          </a:prstGeom>
        </p:spPr>
      </p:pic>
      <p:pic>
        <p:nvPicPr>
          <p:cNvPr id="6" name="Picture 5" descr="Group 83.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13465" y="3455987"/>
            <a:ext cx="2557490" cy="2734102"/>
          </a:xfrm>
          <a:prstGeom prst="rect">
            <a:avLst/>
          </a:prstGeom>
        </p:spPr>
      </p:pic>
    </p:spTree>
    <p:extLst>
      <p:ext uri="{BB962C8B-B14F-4D97-AF65-F5344CB8AC3E}">
        <p14:creationId xmlns:p14="http://schemas.microsoft.com/office/powerpoint/2010/main" val="2560731262"/>
      </p:ext>
    </p:ext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sv" b="1" i="0" u="none" baseline="0"/>
              <a:t>Att bygga ett nätverk: </a:t>
            </a:r>
            <a:br>
              <a:rPr lang="sv"/>
            </a:br>
            <a:r>
              <a:rPr lang="sv" sz="2400" b="0" i="0" u="none" spc="0" baseline="0"/>
              <a:t>Aktivera ett befintligt nätverk</a:t>
            </a:r>
            <a:endParaRPr lang="sv" sz="2400" b="0" spc="0" dirty="0"/>
          </a:p>
        </p:txBody>
      </p:sp>
      <p:sp>
        <p:nvSpPr>
          <p:cNvPr id="3" name="Content Placeholder 2"/>
          <p:cNvSpPr>
            <a:spLocks noGrp="1"/>
          </p:cNvSpPr>
          <p:nvPr>
            <p:ph idx="1"/>
          </p:nvPr>
        </p:nvSpPr>
        <p:spPr/>
        <p:txBody>
          <a:bodyPr vert="horz" lIns="36000" tIns="36000" rIns="36000" bIns="36000" rtlCol="0" anchor="t">
            <a:noAutofit/>
          </a:bodyPr>
          <a:lstStyle/>
          <a:p>
            <a:pPr marL="0" indent="0" algn="l" rtl="0">
              <a:buNone/>
            </a:pPr>
            <a:r>
              <a:rPr lang="sv" sz="1600" b="1" i="0" u="none" baseline="0" dirty="0">
                <a:solidFill>
                  <a:srgbClr val="0F7D83"/>
                </a:solidFill>
              </a:rPr>
              <a:t>LÖSNINGAR</a:t>
            </a:r>
            <a:r>
              <a:rPr lang="sv" sz="1600" b="0" i="0" u="none" baseline="0" dirty="0"/>
              <a:t> Tuffa mål räcker inte om de inte omsätts till konkreta handlingar. Fokus i det kommunala klimatarbetet har flyttats från att sätta mål till att påskynda genomförandet.</a:t>
            </a:r>
          </a:p>
          <a:p>
            <a:pPr marL="356870" indent="-356870" algn="l" rtl="0"/>
            <a:r>
              <a:rPr lang="sv" sz="1600" b="0" i="0" u="none" baseline="0" dirty="0"/>
              <a:t>När nätverket och dess mål definieras ska särskild hänsyn tas till genomförandet av åtgärderna och deras effektivitet. Vill man ha många medlemmar i nätverket eller till exempel de största aktörerna i kommunen med störst utsläppsminskningspotential eller de företag som är redo att åta sig att genomföra åtgärderna inom den överenskomna tidsramen?</a:t>
            </a:r>
            <a:endParaRPr lang="sv" sz="1600" dirty="0">
              <a:cs typeface="Arial"/>
            </a:endParaRPr>
          </a:p>
          <a:p>
            <a:pPr marL="356870" indent="-356870" algn="l" rtl="0"/>
            <a:r>
              <a:rPr lang="sv" sz="1600" b="0" i="0" u="none" baseline="0" dirty="0"/>
              <a:t>Att bygga ett nätverk kan börja med en liten men aktiv grupp av företag och verksamheten kan växa över tid.</a:t>
            </a:r>
            <a:endParaRPr lang="sv" sz="1600" dirty="0">
              <a:cs typeface="Arial"/>
            </a:endParaRPr>
          </a:p>
          <a:p>
            <a:pPr marL="356870" indent="-356870" algn="l" rtl="0"/>
            <a:r>
              <a:rPr lang="sv" sz="1600" b="0" i="0" u="none" baseline="0" dirty="0"/>
              <a:t>Det är inte alltid ändamålsenligt att skapa ett nytt nätverk. Skulle befintliga nätverk kunna byggas ut och aktiveras, till exempel genom att samarbeta mellan nätverk, utöka deras verksamhet till resursklokhet eller öka deras verksamhet?</a:t>
            </a:r>
            <a:endParaRPr lang="sv" sz="1600" dirty="0">
              <a:cs typeface="Arial"/>
            </a:endParaRPr>
          </a:p>
          <a:p>
            <a:pPr marL="0" indent="0" algn="l" rtl="0">
              <a:buNone/>
            </a:pPr>
            <a:r>
              <a:rPr lang="sv" sz="1600" b="1" i="0" u="none" baseline="0" dirty="0">
                <a:solidFill>
                  <a:srgbClr val="0F7D83"/>
                </a:solidFill>
              </a:rPr>
              <a:t>PÅ REIVI-WEBBSIDAN </a:t>
            </a:r>
            <a:r>
              <a:rPr lang="sv" sz="1600" b="0" i="0" u="none" baseline="0" dirty="0">
                <a:solidFill>
                  <a:srgbClr val="4D4D4D"/>
                </a:solidFill>
              </a:rPr>
              <a:t>finns</a:t>
            </a:r>
            <a:r>
              <a:rPr lang="sv" sz="1600" b="0" i="0" u="none" baseline="0" dirty="0"/>
              <a:t> information om bl.a. </a:t>
            </a:r>
            <a:r>
              <a:rPr lang="sv" sz="1600" b="0" i="0" u="none" baseline="0" dirty="0">
                <a:hlinkClick r:id="rId2"/>
              </a:rPr>
              <a:t>ett verktyg för klimat och cirkulär ekonomi</a:t>
            </a:r>
            <a:r>
              <a:rPr lang="sv" sz="1600" b="0" i="0" u="none" baseline="0" dirty="0"/>
              <a:t> som riktar sig till företag.</a:t>
            </a:r>
          </a:p>
        </p:txBody>
      </p:sp>
      <p:pic>
        <p:nvPicPr>
          <p:cNvPr id="6" name="Picture 5" descr="Group 9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2585" y="2375867"/>
            <a:ext cx="2428118" cy="2403674"/>
          </a:xfrm>
          <a:prstGeom prst="rect">
            <a:avLst/>
          </a:prstGeom>
        </p:spPr>
      </p:pic>
    </p:spTree>
    <p:extLst>
      <p:ext uri="{BB962C8B-B14F-4D97-AF65-F5344CB8AC3E}">
        <p14:creationId xmlns:p14="http://schemas.microsoft.com/office/powerpoint/2010/main" val="2688696436"/>
      </p:ext>
    </p:extLst>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sv" b="1" i="0" u="none" baseline="0"/>
              <a:t>Att bygga ett nätverk: </a:t>
            </a:r>
            <a:br>
              <a:rPr lang="sv"/>
            </a:br>
            <a:r>
              <a:rPr lang="sv" sz="2400" b="0" i="0" u="none" spc="0" baseline="0"/>
              <a:t>Mot effektivare klimatåtgärder och bättre resultat</a:t>
            </a:r>
            <a:endParaRPr lang="sv" sz="2400" b="0" spc="0"/>
          </a:p>
        </p:txBody>
      </p:sp>
      <p:sp>
        <p:nvSpPr>
          <p:cNvPr id="3" name="Content Placeholder 2"/>
          <p:cNvSpPr>
            <a:spLocks noGrp="1"/>
          </p:cNvSpPr>
          <p:nvPr>
            <p:ph idx="1"/>
          </p:nvPr>
        </p:nvSpPr>
        <p:spPr/>
        <p:txBody>
          <a:bodyPr vert="horz" lIns="36000" tIns="36000" rIns="36000" bIns="36000" rtlCol="0" anchor="t">
            <a:noAutofit/>
          </a:bodyPr>
          <a:lstStyle/>
          <a:p>
            <a:pPr marL="0" indent="0" algn="l" rtl="0">
              <a:buNone/>
            </a:pPr>
            <a:r>
              <a:rPr lang="sv" sz="1600" b="1" i="0" u="none" baseline="0" dirty="0">
                <a:solidFill>
                  <a:srgbClr val="0F7D83"/>
                </a:solidFill>
              </a:rPr>
              <a:t>UPPFÖLJNING AV RESULTAT OCH SÄKERSTÄLLNING AV EFFEKTIVITET</a:t>
            </a:r>
            <a:r>
              <a:rPr lang="sv" sz="1600" b="0" i="0" u="none" baseline="0" dirty="0"/>
              <a:t> Att rapportera och samla in data om vidtagna klimatåtgärder är det enda sättet att övervaka verksamhetens effektivitet och om de uppsatta målen har uppnåtts.</a:t>
            </a:r>
          </a:p>
          <a:p>
            <a:pPr marL="356870" indent="-356870" algn="l" rtl="0"/>
            <a:r>
              <a:rPr lang="sv" sz="1600" b="0" i="0" u="none" baseline="0" dirty="0"/>
              <a:t>Insamlingen av uppföljningsdata är viktig för att styra åtgärder. Vad är värt att investera i? Var kommer de mest effektiva resultaten ifrån? Var kan man ännu göra förbättringar?</a:t>
            </a:r>
            <a:endParaRPr lang="sv" sz="1600" dirty="0">
              <a:cs typeface="Arial"/>
            </a:endParaRPr>
          </a:p>
          <a:p>
            <a:pPr marL="356870" indent="-356870" algn="l" rtl="0"/>
            <a:r>
              <a:rPr lang="sv" sz="1600" b="0" i="0" u="none" baseline="0" dirty="0"/>
              <a:t>Resultaten av uppföljningen kan också användas i kommunikation och planering av ny verksamhet. </a:t>
            </a:r>
            <a:endParaRPr lang="sv" sz="1600" dirty="0">
              <a:cs typeface="Arial"/>
            </a:endParaRPr>
          </a:p>
          <a:p>
            <a:pPr marL="0" indent="0" algn="l" rtl="0">
              <a:buNone/>
            </a:pPr>
            <a:r>
              <a:rPr lang="sv" sz="1600" b="1" i="0" u="none" baseline="0" dirty="0">
                <a:solidFill>
                  <a:srgbClr val="0F7D83"/>
                </a:solidFill>
              </a:rPr>
              <a:t>KOMMUNICERA</a:t>
            </a:r>
            <a:r>
              <a:rPr lang="sv" sz="1600" b="0" i="0" u="none" baseline="0" dirty="0"/>
              <a:t> Kommunens aktiva roll i klimatarbetet och dess kommunikation uppmuntrar kommuninvånare, organisationer och företag att delta.</a:t>
            </a:r>
          </a:p>
          <a:p>
            <a:pPr marL="356870" indent="-356870" algn="l" rtl="0"/>
            <a:r>
              <a:rPr lang="sv" sz="1600" b="0" i="0" u="none" baseline="0" dirty="0"/>
              <a:t>Att kommunicera om klimatarbetet är av central betydelse då det är viktigt att förmedla information om kommunens klimatarbete både inom och utanför den kommunala organisationen. Om kommunen aktivt kommunicerar om sitt klimatarbete motiverar det också andra att agera och skapar en positiv atmosfär för samarbete och delaktighet.</a:t>
            </a:r>
            <a:endParaRPr lang="sv" sz="1600" dirty="0">
              <a:cs typeface="Arial"/>
            </a:endParaRPr>
          </a:p>
          <a:p>
            <a:pPr marL="0" indent="0" algn="l" rtl="0">
              <a:buNone/>
            </a:pPr>
            <a:r>
              <a:rPr lang="sv" sz="1600" b="1" i="0" u="none" baseline="0" dirty="0">
                <a:solidFill>
                  <a:srgbClr val="0F7D83"/>
                </a:solidFill>
              </a:rPr>
              <a:t>PÅ REIVI-WEBBSIDAN</a:t>
            </a:r>
            <a:r>
              <a:rPr lang="sv" sz="1600" b="0" i="0" u="none" baseline="0" dirty="0"/>
              <a:t> finns det information om dessa ämnen, bl.a. </a:t>
            </a:r>
            <a:r>
              <a:rPr lang="sv" sz="1600" b="0" i="0" u="none" baseline="0" dirty="0">
                <a:hlinkClick r:id="rId2"/>
              </a:rPr>
              <a:t>uppföljning av resultat</a:t>
            </a:r>
            <a:r>
              <a:rPr lang="sv" sz="1600" b="0" i="0" u="none" baseline="0" dirty="0"/>
              <a:t> och </a:t>
            </a:r>
            <a:r>
              <a:rPr lang="sv" sz="1600" b="0" i="0" u="none" baseline="0" dirty="0">
                <a:hlinkClick r:id="rId3"/>
              </a:rPr>
              <a:t>kommunikation om uppnådda resultat</a:t>
            </a:r>
            <a:r>
              <a:rPr lang="sv" sz="1600" b="0" i="0" u="none" baseline="0" dirty="0"/>
              <a:t>.</a:t>
            </a:r>
            <a:endParaRPr lang="sv" sz="1600" dirty="0">
              <a:solidFill>
                <a:schemeClr val="accent1"/>
              </a:solidFill>
              <a:highlight>
                <a:srgbClr val="FFFF00"/>
              </a:highlight>
              <a:cs typeface="Arial"/>
            </a:endParaRPr>
          </a:p>
        </p:txBody>
      </p:sp>
      <p:pic>
        <p:nvPicPr>
          <p:cNvPr id="7" name="Picture 6" descr="Group 103.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0537" y="1871811"/>
            <a:ext cx="3552310" cy="3311972"/>
          </a:xfrm>
          <a:prstGeom prst="rect">
            <a:avLst/>
          </a:prstGeom>
        </p:spPr>
      </p:pic>
    </p:spTree>
    <p:extLst>
      <p:ext uri="{BB962C8B-B14F-4D97-AF65-F5344CB8AC3E}">
        <p14:creationId xmlns:p14="http://schemas.microsoft.com/office/powerpoint/2010/main" val="2177202956"/>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l" rtl="0">
              <a:buNone/>
            </a:pPr>
            <a:r>
              <a:rPr lang="sv" sz="2000" b="0" i="0" u="none" baseline="0">
                <a:solidFill>
                  <a:srgbClr val="0F7D83"/>
                </a:solidFill>
              </a:rPr>
              <a:t>Bekanta dig med klimatarbetet i följande områden; </a:t>
            </a:r>
          </a:p>
          <a:p>
            <a:pPr algn="l" rtl="0"/>
            <a:r>
              <a:rPr lang="sv" sz="2000" b="0" i="0" u="none" baseline="0">
                <a:solidFill>
                  <a:srgbClr val="46261E"/>
                </a:solidFill>
                <a:hlinkClick r:id="rId2"/>
              </a:rPr>
              <a:t>Södra Karelen</a:t>
            </a:r>
            <a:endParaRPr lang="sv" sz="2000" dirty="0">
              <a:solidFill>
                <a:srgbClr val="46261E"/>
              </a:solidFill>
            </a:endParaRPr>
          </a:p>
          <a:p>
            <a:pPr algn="l" rtl="0"/>
            <a:r>
              <a:rPr lang="sv" sz="2000" b="0" i="0" u="none" baseline="0">
                <a:solidFill>
                  <a:srgbClr val="46261E"/>
                </a:solidFill>
                <a:hlinkClick r:id="rId3"/>
              </a:rPr>
              <a:t>Ijo</a:t>
            </a:r>
            <a:endParaRPr lang="sv" sz="2000" dirty="0">
              <a:solidFill>
                <a:srgbClr val="46261E"/>
              </a:solidFill>
            </a:endParaRPr>
          </a:p>
          <a:p>
            <a:pPr algn="l" rtl="0"/>
            <a:r>
              <a:rPr lang="sv" sz="2000" b="0" i="0" u="none" baseline="0">
                <a:solidFill>
                  <a:srgbClr val="46261E"/>
                </a:solidFill>
                <a:hlinkClick r:id="rId4"/>
              </a:rPr>
              <a:t>Joensuu</a:t>
            </a:r>
            <a:endParaRPr lang="sv" sz="2000" dirty="0">
              <a:solidFill>
                <a:srgbClr val="46261E"/>
              </a:solidFill>
            </a:endParaRPr>
          </a:p>
          <a:p>
            <a:pPr algn="l" rtl="0"/>
            <a:r>
              <a:rPr lang="sv" sz="2000" b="0" i="0" u="none" baseline="0">
                <a:solidFill>
                  <a:srgbClr val="46261E"/>
                </a:solidFill>
                <a:hlinkClick r:id="rId5"/>
              </a:rPr>
              <a:t>Mellersta Finland</a:t>
            </a:r>
            <a:endParaRPr lang="sv" sz="2000" dirty="0">
              <a:solidFill>
                <a:srgbClr val="46261E"/>
              </a:solidFill>
            </a:endParaRPr>
          </a:p>
          <a:p>
            <a:pPr algn="l" rtl="0"/>
            <a:r>
              <a:rPr lang="sv" sz="2000" b="0" i="0" u="none" baseline="0">
                <a:solidFill>
                  <a:srgbClr val="46261E"/>
                </a:solidFill>
                <a:hlinkClick r:id="rId6"/>
              </a:rPr>
              <a:t>Kuopio</a:t>
            </a:r>
            <a:endParaRPr lang="sv" sz="2000" dirty="0">
              <a:solidFill>
                <a:srgbClr val="46261E"/>
              </a:solidFill>
            </a:endParaRPr>
          </a:p>
          <a:p>
            <a:pPr algn="l" rtl="0"/>
            <a:r>
              <a:rPr lang="sv" sz="2000" b="0" i="0" u="none" baseline="0">
                <a:solidFill>
                  <a:srgbClr val="46261E"/>
                </a:solidFill>
                <a:hlinkClick r:id="rId7"/>
              </a:rPr>
              <a:t>Lahtis</a:t>
            </a:r>
            <a:endParaRPr lang="sv" sz="2000" dirty="0">
              <a:solidFill>
                <a:srgbClr val="46261E"/>
              </a:solidFill>
            </a:endParaRPr>
          </a:p>
          <a:p>
            <a:pPr algn="l" rtl="0"/>
            <a:r>
              <a:rPr lang="sv" sz="2000" b="0" i="0" u="none" baseline="0">
                <a:solidFill>
                  <a:srgbClr val="46261E"/>
                </a:solidFill>
                <a:hlinkClick r:id="rId8"/>
              </a:rPr>
              <a:t>Regionstäderna</a:t>
            </a:r>
            <a:endParaRPr lang="sv" sz="2000" dirty="0">
              <a:solidFill>
                <a:srgbClr val="46261E"/>
              </a:solidFill>
            </a:endParaRPr>
          </a:p>
          <a:p>
            <a:pPr algn="l" rtl="0"/>
            <a:r>
              <a:rPr lang="sv" sz="2000" b="0" i="0" u="none" baseline="0">
                <a:solidFill>
                  <a:srgbClr val="46261E"/>
                </a:solidFill>
                <a:hlinkClick r:id="rId9"/>
              </a:rPr>
              <a:t>Åbo</a:t>
            </a:r>
            <a:endParaRPr lang="sv" sz="2000" dirty="0">
              <a:solidFill>
                <a:srgbClr val="46261E"/>
              </a:solidFill>
            </a:endParaRPr>
          </a:p>
          <a:p>
            <a:pPr marL="0" indent="0" algn="ctr" rtl="0">
              <a:buNone/>
            </a:pPr>
            <a:endParaRPr lang="sv" sz="2800" dirty="0"/>
          </a:p>
        </p:txBody>
      </p:sp>
      <p:sp>
        <p:nvSpPr>
          <p:cNvPr id="3" name="Text Placeholder 2"/>
          <p:cNvSpPr>
            <a:spLocks noGrp="1"/>
          </p:cNvSpPr>
          <p:nvPr>
            <p:ph type="body" sz="quarter" idx="13"/>
          </p:nvPr>
        </p:nvSpPr>
        <p:spPr/>
        <p:txBody>
          <a:bodyPr/>
          <a:lstStyle/>
          <a:p>
            <a:pPr algn="l" rtl="0"/>
            <a:r>
              <a:rPr lang="sv" b="0" i="0" u="none" baseline="0"/>
              <a:t>Många kommuner samarbetar redan i klimatfrågor. </a:t>
            </a:r>
          </a:p>
        </p:txBody>
      </p:sp>
      <p:sp>
        <p:nvSpPr>
          <p:cNvPr id="5" name="Title 4"/>
          <p:cNvSpPr>
            <a:spLocks noGrp="1"/>
          </p:cNvSpPr>
          <p:nvPr>
            <p:ph type="title"/>
          </p:nvPr>
        </p:nvSpPr>
        <p:spPr/>
        <p:txBody>
          <a:bodyPr/>
          <a:lstStyle/>
          <a:p>
            <a:pPr algn="l" rtl="0"/>
            <a:r>
              <a:rPr lang="sv" b="1" i="0" u="none" baseline="0"/>
              <a:t>Klimatsamarbete mellan kommuner och företag</a:t>
            </a:r>
            <a:endParaRPr lang="sv" dirty="0"/>
          </a:p>
        </p:txBody>
      </p:sp>
    </p:spTree>
    <p:extLst>
      <p:ext uri="{BB962C8B-B14F-4D97-AF65-F5344CB8AC3E}">
        <p14:creationId xmlns:p14="http://schemas.microsoft.com/office/powerpoint/2010/main" val="4230926672"/>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p:cNvSpPr/>
          <p:nvPr/>
        </p:nvSpPr>
        <p:spPr>
          <a:xfrm>
            <a:off x="576561" y="3239963"/>
            <a:ext cx="10873208" cy="3024336"/>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sv"/>
          </a:p>
        </p:txBody>
      </p:sp>
      <p:sp>
        <p:nvSpPr>
          <p:cNvPr id="2" name="Text Placeholder 1"/>
          <p:cNvSpPr>
            <a:spLocks noGrp="1"/>
          </p:cNvSpPr>
          <p:nvPr>
            <p:ph type="body" sz="quarter" idx="13"/>
          </p:nvPr>
        </p:nvSpPr>
        <p:spPr>
          <a:xfrm>
            <a:off x="1727200" y="1007715"/>
            <a:ext cx="8642350" cy="1512271"/>
          </a:xfrm>
        </p:spPr>
        <p:txBody>
          <a:bodyPr/>
          <a:lstStyle/>
          <a:p>
            <a:pPr rtl="0"/>
            <a:r>
              <a:rPr lang="sv" b="1" i="0" u="none" spc="0" baseline="0">
                <a:latin typeface="Century Gothic"/>
                <a:ea typeface="Century Gothic"/>
                <a:cs typeface="Century Gothic"/>
                <a:sym typeface="Century Gothic"/>
              </a:rPr>
              <a:t>Uppföljningsprojektet Resurssiviisaiden yritysten ilmastoteot (Resurssmarta företags klimatgärningar, Reivi) har finansierats av miljöministeriets program Kommunernas klimatlösningar.</a:t>
            </a:r>
          </a:p>
          <a:p>
            <a:pPr rtl="0"/>
            <a:r>
              <a:rPr lang="sv" b="0" i="0" u="none" spc="0" baseline="0">
                <a:latin typeface="Century Gothic"/>
                <a:ea typeface="Century Gothic"/>
                <a:cs typeface="Century Gothic"/>
                <a:sym typeface="Century Gothic"/>
              </a:rPr>
              <a:t> </a:t>
            </a:r>
            <a:br>
              <a:rPr lang="sv" spc="0">
                <a:latin typeface="Century Gothic"/>
                <a:cs typeface="Century Gothic"/>
              </a:rPr>
            </a:br>
            <a:r>
              <a:rPr lang="sv" b="0" i="0" u="none" spc="0" baseline="0">
                <a:latin typeface="Century Gothic"/>
                <a:ea typeface="Century Gothic"/>
                <a:cs typeface="Century Gothic"/>
                <a:sym typeface="Century Gothic"/>
              </a:rPr>
              <a:t>Arbetet har utförts av Motiva och Syke. </a:t>
            </a:r>
            <a:endParaRPr lang="sv" spc="0">
              <a:latin typeface="Century Gothic"/>
              <a:cs typeface="Century Gothic"/>
            </a:endParaRPr>
          </a:p>
        </p:txBody>
      </p:sp>
      <p:pic>
        <p:nvPicPr>
          <p:cNvPr id="6" name="Picture 5">
            <a:extLst>
              <a:ext uri="{FF2B5EF4-FFF2-40B4-BE49-F238E27FC236}">
                <a16:creationId xmlns:a16="http://schemas.microsoft.com/office/drawing/2014/main" id="{ABFBEFE9-D955-4C34-9314-44D3431EC8DE}"/>
              </a:ext>
            </a:extLst>
          </p:cNvPr>
          <p:cNvPicPr>
            <a:picLocks noChangeAspect="1"/>
          </p:cNvPicPr>
          <p:nvPr/>
        </p:nvPicPr>
        <p:blipFill>
          <a:blip r:embed="rId2"/>
          <a:stretch>
            <a:fillRect/>
          </a:stretch>
        </p:blipFill>
        <p:spPr>
          <a:xfrm>
            <a:off x="4639256" y="4476993"/>
            <a:ext cx="1890300" cy="634218"/>
          </a:xfrm>
          <a:prstGeom prst="rect">
            <a:avLst/>
          </a:prstGeom>
        </p:spPr>
      </p:pic>
      <p:pic>
        <p:nvPicPr>
          <p:cNvPr id="7" name="Picture 6">
            <a:extLst>
              <a:ext uri="{FF2B5EF4-FFF2-40B4-BE49-F238E27FC236}">
                <a16:creationId xmlns:a16="http://schemas.microsoft.com/office/drawing/2014/main" id="{B9A16A15-D62B-4B29-BC65-A4F6A38CBD37}"/>
              </a:ext>
            </a:extLst>
          </p:cNvPr>
          <p:cNvPicPr>
            <a:picLocks noChangeAspect="1"/>
          </p:cNvPicPr>
          <p:nvPr/>
        </p:nvPicPr>
        <p:blipFill>
          <a:blip r:embed="rId3"/>
          <a:stretch>
            <a:fillRect/>
          </a:stretch>
        </p:blipFill>
        <p:spPr>
          <a:xfrm>
            <a:off x="7296955" y="4368561"/>
            <a:ext cx="1358968" cy="798394"/>
          </a:xfrm>
          <a:prstGeom prst="rect">
            <a:avLst/>
          </a:prstGeom>
        </p:spPr>
      </p:pic>
      <p:pic>
        <p:nvPicPr>
          <p:cNvPr id="8" name="Picture 7">
            <a:extLst>
              <a:ext uri="{FF2B5EF4-FFF2-40B4-BE49-F238E27FC236}">
                <a16:creationId xmlns:a16="http://schemas.microsoft.com/office/drawing/2014/main" id="{6141BD4E-0B7F-4D5E-8198-24C5293BC747}"/>
              </a:ext>
            </a:extLst>
          </p:cNvPr>
          <p:cNvPicPr>
            <a:picLocks noChangeAspect="1"/>
          </p:cNvPicPr>
          <p:nvPr/>
        </p:nvPicPr>
        <p:blipFill>
          <a:blip r:embed="rId4"/>
          <a:stretch>
            <a:fillRect/>
          </a:stretch>
        </p:blipFill>
        <p:spPr>
          <a:xfrm>
            <a:off x="1529775" y="4427602"/>
            <a:ext cx="2326102" cy="796850"/>
          </a:xfrm>
          <a:prstGeom prst="rect">
            <a:avLst/>
          </a:prstGeom>
        </p:spPr>
      </p:pic>
      <p:pic>
        <p:nvPicPr>
          <p:cNvPr id="9" name="Picture 8">
            <a:extLst>
              <a:ext uri="{FF2B5EF4-FFF2-40B4-BE49-F238E27FC236}">
                <a16:creationId xmlns:a16="http://schemas.microsoft.com/office/drawing/2014/main" id="{AF84A812-393C-4840-A675-788675E0F47D}"/>
              </a:ext>
            </a:extLst>
          </p:cNvPr>
          <p:cNvPicPr>
            <a:picLocks noChangeAspect="1"/>
          </p:cNvPicPr>
          <p:nvPr/>
        </p:nvPicPr>
        <p:blipFill>
          <a:blip r:embed="rId5"/>
          <a:stretch>
            <a:fillRect/>
          </a:stretch>
        </p:blipFill>
        <p:spPr>
          <a:xfrm>
            <a:off x="9224251" y="4392092"/>
            <a:ext cx="1289414" cy="769798"/>
          </a:xfrm>
          <a:prstGeom prst="rect">
            <a:avLst/>
          </a:prstGeom>
        </p:spPr>
      </p:pic>
    </p:spTree>
    <p:extLst>
      <p:ext uri="{BB962C8B-B14F-4D97-AF65-F5344CB8AC3E}">
        <p14:creationId xmlns:p14="http://schemas.microsoft.com/office/powerpoint/2010/main" val="46632261"/>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6014487A-657B-4FE3-AA7F-0EECEFEB1CF4}"/>
              </a:ext>
            </a:extLst>
          </p:cNvPr>
          <p:cNvSpPr txBox="1">
            <a:spLocks/>
          </p:cNvSpPr>
          <p:nvPr/>
        </p:nvSpPr>
        <p:spPr>
          <a:xfrm>
            <a:off x="550333" y="1834091"/>
            <a:ext cx="3462868" cy="1654176"/>
          </a:xfrm>
          <a:prstGeom prst="rect">
            <a:avLst/>
          </a:prstGeom>
        </p:spPr>
        <p:txBody>
          <a:bodyPr>
            <a:noAutofit/>
          </a:bodyPr>
          <a:lstStyle>
            <a:lvl1pPr marL="357188" indent="-357188" algn="l" defTabSz="914400" rtl="0" eaLnBrk="1" latinLnBrk="0" hangingPunct="1">
              <a:spcBef>
                <a:spcPts val="0"/>
              </a:spcBef>
              <a:spcAft>
                <a:spcPts val="600"/>
              </a:spcAft>
              <a:buFont typeface="Arial"/>
              <a:buChar char="•"/>
              <a:defRPr sz="1800" kern="1200" spc="-40" baseline="0">
                <a:solidFill>
                  <a:srgbClr val="4D4D4D"/>
                </a:solidFill>
                <a:latin typeface="+mn-lt"/>
                <a:ea typeface="+mn-ea"/>
                <a:cs typeface="+mn-cs"/>
              </a:defRPr>
            </a:lvl1pPr>
            <a:lvl2pPr marL="714375" indent="-357188" algn="l" defTabSz="914400" rtl="0" eaLnBrk="1" latinLnBrk="0" hangingPunct="1">
              <a:spcBef>
                <a:spcPts val="0"/>
              </a:spcBef>
              <a:spcAft>
                <a:spcPts val="600"/>
              </a:spcAft>
              <a:buFont typeface="Arial"/>
              <a:buChar char="•"/>
              <a:defRPr sz="1800" kern="1200" spc="-40" baseline="0">
                <a:solidFill>
                  <a:srgbClr val="4D4D4D"/>
                </a:solidFill>
                <a:latin typeface="+mn-lt"/>
                <a:ea typeface="+mn-ea"/>
                <a:cs typeface="+mn-cs"/>
              </a:defRPr>
            </a:lvl2pPr>
            <a:lvl3pPr marL="1071563" indent="-357188" algn="l" defTabSz="914400" rtl="0" eaLnBrk="1" latinLnBrk="0" hangingPunct="1">
              <a:spcBef>
                <a:spcPts val="0"/>
              </a:spcBef>
              <a:spcAft>
                <a:spcPts val="600"/>
              </a:spcAft>
              <a:buFont typeface="Arial"/>
              <a:buChar char="•"/>
              <a:defRPr sz="1600" kern="1200" spc="-40" baseline="0">
                <a:solidFill>
                  <a:srgbClr val="4D4D4D"/>
                </a:solidFill>
                <a:latin typeface="+mn-lt"/>
                <a:ea typeface="+mn-ea"/>
                <a:cs typeface="+mn-cs"/>
              </a:defRPr>
            </a:lvl3pPr>
            <a:lvl4pPr marL="1438275" indent="-366713" algn="l" defTabSz="914400" rtl="0" eaLnBrk="1" latinLnBrk="0" hangingPunct="1">
              <a:spcBef>
                <a:spcPts val="0"/>
              </a:spcBef>
              <a:spcAft>
                <a:spcPts val="600"/>
              </a:spcAft>
              <a:buFont typeface="Arial"/>
              <a:buChar char="•"/>
              <a:defRPr sz="1400" kern="1200" spc="-40" baseline="0">
                <a:solidFill>
                  <a:srgbClr val="4D4D4D"/>
                </a:solidFill>
                <a:latin typeface="+mn-lt"/>
                <a:ea typeface="+mn-ea"/>
                <a:cs typeface="+mn-cs"/>
              </a:defRPr>
            </a:lvl4pPr>
            <a:lvl5pPr marL="1795463" indent="-357188" algn="l" defTabSz="914400" rtl="0" eaLnBrk="1" latinLnBrk="0" hangingPunct="1">
              <a:spcBef>
                <a:spcPts val="0"/>
              </a:spcBef>
              <a:spcAft>
                <a:spcPts val="600"/>
              </a:spcAft>
              <a:buFont typeface="Arial"/>
              <a:buChar char="•"/>
              <a:defRPr sz="1400" kern="1200" spc="-40" baseline="0">
                <a:solidFill>
                  <a:srgbClr val="4D4D4D"/>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l" rtl="0">
              <a:buFont typeface="Arial"/>
              <a:buNone/>
            </a:pPr>
            <a:r>
              <a:rPr lang="sv" sz="2400" b="1" i="0" u="none" baseline="0">
                <a:solidFill>
                  <a:srgbClr val="9DD4D5"/>
                </a:solidFill>
              </a:rPr>
              <a:t>1</a:t>
            </a:r>
          </a:p>
          <a:p>
            <a:pPr marL="0" indent="0" algn="l" rtl="0">
              <a:buFont typeface="Arial"/>
              <a:buNone/>
            </a:pPr>
            <a:r>
              <a:rPr lang="sv" sz="1600" b="1" i="0" u="none" baseline="0">
                <a:solidFill>
                  <a:srgbClr val="FFFFFF"/>
                </a:solidFill>
              </a:rPr>
              <a:t>Klimatarbetet skapar ett mer omfattande välbefinnande och livskraft i kommunens område</a:t>
            </a:r>
          </a:p>
        </p:txBody>
      </p:sp>
      <p:sp>
        <p:nvSpPr>
          <p:cNvPr id="5" name="Content Placeholder 2">
            <a:extLst>
              <a:ext uri="{FF2B5EF4-FFF2-40B4-BE49-F238E27FC236}">
                <a16:creationId xmlns:a16="http://schemas.microsoft.com/office/drawing/2014/main" id="{6014487A-657B-4FE3-AA7F-0EECEFEB1CF4}"/>
              </a:ext>
            </a:extLst>
          </p:cNvPr>
          <p:cNvSpPr txBox="1">
            <a:spLocks/>
          </p:cNvSpPr>
          <p:nvPr/>
        </p:nvSpPr>
        <p:spPr>
          <a:xfrm>
            <a:off x="4597401" y="1834090"/>
            <a:ext cx="2997200" cy="16457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a:buNone/>
            </a:pPr>
            <a:r>
              <a:rPr lang="sv" sz="2400" b="1" i="0" u="none" baseline="0">
                <a:solidFill>
                  <a:srgbClr val="9DD4D5"/>
                </a:solidFill>
              </a:rPr>
              <a:t>2</a:t>
            </a:r>
          </a:p>
          <a:p>
            <a:pPr marL="0" indent="0" algn="l" rtl="0">
              <a:buNone/>
            </a:pPr>
            <a:r>
              <a:rPr lang="sv" sz="1600" b="1" i="0" u="none" baseline="0">
                <a:solidFill>
                  <a:srgbClr val="FFFFFF"/>
                </a:solidFill>
              </a:rPr>
              <a:t>Klimatarbete är ekonomiskt lönsamt</a:t>
            </a:r>
          </a:p>
        </p:txBody>
      </p:sp>
      <p:sp>
        <p:nvSpPr>
          <p:cNvPr id="6" name="Content Placeholder 2">
            <a:extLst>
              <a:ext uri="{FF2B5EF4-FFF2-40B4-BE49-F238E27FC236}">
                <a16:creationId xmlns:a16="http://schemas.microsoft.com/office/drawing/2014/main" id="{6014487A-657B-4FE3-AA7F-0EECEFEB1CF4}"/>
              </a:ext>
            </a:extLst>
          </p:cNvPr>
          <p:cNvSpPr txBox="1">
            <a:spLocks/>
          </p:cNvSpPr>
          <p:nvPr/>
        </p:nvSpPr>
        <p:spPr>
          <a:xfrm>
            <a:off x="8390467" y="1834090"/>
            <a:ext cx="2785533" cy="165417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a:buNone/>
            </a:pPr>
            <a:r>
              <a:rPr lang="sv" sz="2400" b="1" i="0" u="none" baseline="0">
                <a:solidFill>
                  <a:srgbClr val="9DD4D5"/>
                </a:solidFill>
              </a:rPr>
              <a:t>3</a:t>
            </a:r>
          </a:p>
          <a:p>
            <a:pPr marL="0" indent="0" algn="l" rtl="0">
              <a:buNone/>
            </a:pPr>
            <a:r>
              <a:rPr lang="sv" sz="1600" b="1" i="0" u="none" baseline="0">
                <a:solidFill>
                  <a:srgbClr val="FFFFFF"/>
                </a:solidFill>
              </a:rPr>
              <a:t>Klimatarbetet ökar kommunens attraktion bland företag och invånare</a:t>
            </a:r>
          </a:p>
        </p:txBody>
      </p:sp>
      <p:pic>
        <p:nvPicPr>
          <p:cNvPr id="7" name="Picture 6" descr="Group 7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5440" y="3636755"/>
            <a:ext cx="10081120" cy="2835690"/>
          </a:xfrm>
          <a:prstGeom prst="rect">
            <a:avLst/>
          </a:prstGeom>
        </p:spPr>
      </p:pic>
      <p:sp>
        <p:nvSpPr>
          <p:cNvPr id="9" name="Title 1"/>
          <p:cNvSpPr txBox="1">
            <a:spLocks/>
          </p:cNvSpPr>
          <p:nvPr/>
        </p:nvSpPr>
        <p:spPr>
          <a:xfrm>
            <a:off x="432546" y="360363"/>
            <a:ext cx="10513167" cy="1066520"/>
          </a:xfrm>
          <a:prstGeom prst="rect">
            <a:avLst/>
          </a:prstGeom>
        </p:spPr>
        <p:txBody>
          <a:bodyPr/>
          <a:lstStyle>
            <a:lvl1pPr algn="l" defTabSz="914400" rtl="0" eaLnBrk="1" latinLnBrk="0" hangingPunct="1">
              <a:lnSpc>
                <a:spcPct val="95000"/>
              </a:lnSpc>
              <a:spcBef>
                <a:spcPct val="0"/>
              </a:spcBef>
              <a:buNone/>
              <a:defRPr sz="3200" b="1" kern="1200" spc="-150" baseline="0">
                <a:solidFill>
                  <a:srgbClr val="0F7D83"/>
                </a:solidFill>
                <a:latin typeface="+mj-lt"/>
                <a:ea typeface="+mj-ea"/>
                <a:cs typeface="+mj-cs"/>
              </a:defRPr>
            </a:lvl1pPr>
          </a:lstStyle>
          <a:p>
            <a:pPr algn="l" rtl="0"/>
            <a:r>
              <a:rPr lang="sv" sz="2800" b="1" i="0" u="none" spc="0" baseline="0">
                <a:solidFill>
                  <a:schemeClr val="bg1"/>
                </a:solidFill>
                <a:latin typeface="Century Gothic"/>
                <a:ea typeface="Century Gothic"/>
                <a:cs typeface="Century Gothic"/>
                <a:sym typeface="Century Gothic"/>
              </a:rPr>
              <a:t>Fördelarna med klimatarbetet för kommunen</a:t>
            </a:r>
            <a:endParaRPr lang="sv" sz="2800" spc="0">
              <a:solidFill>
                <a:schemeClr val="bg1"/>
              </a:solidFill>
              <a:latin typeface="Century Gothic"/>
              <a:cs typeface="Century Gothic"/>
            </a:endParaRPr>
          </a:p>
        </p:txBody>
      </p:sp>
    </p:spTree>
    <p:extLst>
      <p:ext uri="{BB962C8B-B14F-4D97-AF65-F5344CB8AC3E}">
        <p14:creationId xmlns:p14="http://schemas.microsoft.com/office/powerpoint/2010/main" val="3551719451"/>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432546" y="360363"/>
            <a:ext cx="10513167" cy="1066520"/>
          </a:xfrm>
          <a:prstGeom prst="rect">
            <a:avLst/>
          </a:prstGeom>
        </p:spPr>
        <p:txBody>
          <a:bodyPr/>
          <a:lstStyle>
            <a:lvl1pPr algn="l" defTabSz="914400" rtl="0" eaLnBrk="1" latinLnBrk="0" hangingPunct="1">
              <a:lnSpc>
                <a:spcPct val="95000"/>
              </a:lnSpc>
              <a:spcBef>
                <a:spcPct val="0"/>
              </a:spcBef>
              <a:buNone/>
              <a:defRPr sz="3200" b="1" kern="1200" spc="-150" baseline="0">
                <a:solidFill>
                  <a:srgbClr val="0F7D83"/>
                </a:solidFill>
                <a:latin typeface="+mj-lt"/>
                <a:ea typeface="+mj-ea"/>
                <a:cs typeface="+mj-cs"/>
              </a:defRPr>
            </a:lvl1pPr>
          </a:lstStyle>
          <a:p>
            <a:pPr algn="l" rtl="0"/>
            <a:r>
              <a:rPr lang="sv" sz="2800" b="1" i="0" u="none" spc="0" baseline="0">
                <a:solidFill>
                  <a:schemeClr val="bg1"/>
                </a:solidFill>
                <a:latin typeface="Century Gothic"/>
                <a:ea typeface="Century Gothic"/>
                <a:cs typeface="Century Gothic"/>
                <a:sym typeface="Century Gothic"/>
              </a:rPr>
              <a:t>Fördelarna med klimatarbetet för kommunen</a:t>
            </a:r>
            <a:endParaRPr lang="sv" sz="2800" spc="0">
              <a:solidFill>
                <a:schemeClr val="bg1"/>
              </a:solidFill>
              <a:latin typeface="Century Gothic"/>
              <a:cs typeface="Century Gothic"/>
            </a:endParaRPr>
          </a:p>
        </p:txBody>
      </p:sp>
      <p:sp>
        <p:nvSpPr>
          <p:cNvPr id="8" name="Content Placeholder 2">
            <a:extLst>
              <a:ext uri="{FF2B5EF4-FFF2-40B4-BE49-F238E27FC236}">
                <a16:creationId xmlns:a16="http://schemas.microsoft.com/office/drawing/2014/main" id="{6014487A-657B-4FE3-AA7F-0EECEFEB1CF4}"/>
              </a:ext>
            </a:extLst>
          </p:cNvPr>
          <p:cNvSpPr txBox="1">
            <a:spLocks/>
          </p:cNvSpPr>
          <p:nvPr/>
        </p:nvSpPr>
        <p:spPr>
          <a:xfrm>
            <a:off x="550333" y="1834091"/>
            <a:ext cx="3462868" cy="1654176"/>
          </a:xfrm>
          <a:prstGeom prst="rect">
            <a:avLst/>
          </a:prstGeom>
        </p:spPr>
        <p:txBody>
          <a:bodyPr>
            <a:noAutofit/>
          </a:bodyPr>
          <a:lstStyle>
            <a:lvl1pPr marL="357188" indent="-357188" algn="l" defTabSz="914400" rtl="0" eaLnBrk="1" latinLnBrk="0" hangingPunct="1">
              <a:spcBef>
                <a:spcPts val="0"/>
              </a:spcBef>
              <a:spcAft>
                <a:spcPts val="600"/>
              </a:spcAft>
              <a:buFont typeface="Arial"/>
              <a:buChar char="•"/>
              <a:defRPr sz="1800" kern="1200" spc="-40" baseline="0">
                <a:solidFill>
                  <a:srgbClr val="4D4D4D"/>
                </a:solidFill>
                <a:latin typeface="+mn-lt"/>
                <a:ea typeface="+mn-ea"/>
                <a:cs typeface="+mn-cs"/>
              </a:defRPr>
            </a:lvl1pPr>
            <a:lvl2pPr marL="714375" indent="-357188" algn="l" defTabSz="914400" rtl="0" eaLnBrk="1" latinLnBrk="0" hangingPunct="1">
              <a:spcBef>
                <a:spcPts val="0"/>
              </a:spcBef>
              <a:spcAft>
                <a:spcPts val="600"/>
              </a:spcAft>
              <a:buFont typeface="Arial"/>
              <a:buChar char="•"/>
              <a:defRPr sz="1800" kern="1200" spc="-40" baseline="0">
                <a:solidFill>
                  <a:srgbClr val="4D4D4D"/>
                </a:solidFill>
                <a:latin typeface="+mn-lt"/>
                <a:ea typeface="+mn-ea"/>
                <a:cs typeface="+mn-cs"/>
              </a:defRPr>
            </a:lvl2pPr>
            <a:lvl3pPr marL="1071563" indent="-357188" algn="l" defTabSz="914400" rtl="0" eaLnBrk="1" latinLnBrk="0" hangingPunct="1">
              <a:spcBef>
                <a:spcPts val="0"/>
              </a:spcBef>
              <a:spcAft>
                <a:spcPts val="600"/>
              </a:spcAft>
              <a:buFont typeface="Arial"/>
              <a:buChar char="•"/>
              <a:defRPr sz="1600" kern="1200" spc="-40" baseline="0">
                <a:solidFill>
                  <a:srgbClr val="4D4D4D"/>
                </a:solidFill>
                <a:latin typeface="+mn-lt"/>
                <a:ea typeface="+mn-ea"/>
                <a:cs typeface="+mn-cs"/>
              </a:defRPr>
            </a:lvl3pPr>
            <a:lvl4pPr marL="1438275" indent="-366713" algn="l" defTabSz="914400" rtl="0" eaLnBrk="1" latinLnBrk="0" hangingPunct="1">
              <a:spcBef>
                <a:spcPts val="0"/>
              </a:spcBef>
              <a:spcAft>
                <a:spcPts val="600"/>
              </a:spcAft>
              <a:buFont typeface="Arial"/>
              <a:buChar char="•"/>
              <a:defRPr sz="1400" kern="1200" spc="-40" baseline="0">
                <a:solidFill>
                  <a:srgbClr val="4D4D4D"/>
                </a:solidFill>
                <a:latin typeface="+mn-lt"/>
                <a:ea typeface="+mn-ea"/>
                <a:cs typeface="+mn-cs"/>
              </a:defRPr>
            </a:lvl4pPr>
            <a:lvl5pPr marL="1795463" indent="-357188" algn="l" defTabSz="914400" rtl="0" eaLnBrk="1" latinLnBrk="0" hangingPunct="1">
              <a:spcBef>
                <a:spcPts val="0"/>
              </a:spcBef>
              <a:spcAft>
                <a:spcPts val="600"/>
              </a:spcAft>
              <a:buFont typeface="Arial"/>
              <a:buChar char="•"/>
              <a:defRPr sz="1400" kern="1200" spc="-40" baseline="0">
                <a:solidFill>
                  <a:srgbClr val="4D4D4D"/>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l" rtl="0">
              <a:buFont typeface="Arial"/>
              <a:buNone/>
            </a:pPr>
            <a:r>
              <a:rPr lang="sv" sz="2400" b="1" i="0" u="none" baseline="0">
                <a:solidFill>
                  <a:srgbClr val="9DD4D5"/>
                </a:solidFill>
              </a:rPr>
              <a:t>1</a:t>
            </a:r>
          </a:p>
          <a:p>
            <a:pPr marL="0" indent="0" algn="l" rtl="0">
              <a:buFont typeface="Arial"/>
              <a:buNone/>
            </a:pPr>
            <a:r>
              <a:rPr lang="sv" sz="1600" b="1" i="0" u="none" baseline="0">
                <a:solidFill>
                  <a:srgbClr val="FFFFFF"/>
                </a:solidFill>
              </a:rPr>
              <a:t>Klimatarbetet skapar ett mer omfattande välbefinnande och livskraft i kommunens område</a:t>
            </a:r>
          </a:p>
        </p:txBody>
      </p:sp>
      <p:sp>
        <p:nvSpPr>
          <p:cNvPr id="10" name="Content Placeholder 2">
            <a:extLst>
              <a:ext uri="{FF2B5EF4-FFF2-40B4-BE49-F238E27FC236}">
                <a16:creationId xmlns:a16="http://schemas.microsoft.com/office/drawing/2014/main" id="{6014487A-657B-4FE3-AA7F-0EECEFEB1CF4}"/>
              </a:ext>
            </a:extLst>
          </p:cNvPr>
          <p:cNvSpPr txBox="1">
            <a:spLocks/>
          </p:cNvSpPr>
          <p:nvPr/>
        </p:nvSpPr>
        <p:spPr>
          <a:xfrm>
            <a:off x="4597401" y="1834090"/>
            <a:ext cx="2997200" cy="16457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a:buNone/>
            </a:pPr>
            <a:r>
              <a:rPr lang="sv" sz="2400" b="1" i="0" u="none" baseline="0">
                <a:solidFill>
                  <a:srgbClr val="9DD4D5"/>
                </a:solidFill>
              </a:rPr>
              <a:t>2</a:t>
            </a:r>
          </a:p>
          <a:p>
            <a:pPr marL="0" indent="0" algn="l" rtl="0">
              <a:buNone/>
            </a:pPr>
            <a:r>
              <a:rPr lang="sv" sz="1600" b="1" i="0" u="none" baseline="0">
                <a:solidFill>
                  <a:srgbClr val="FFFFFF"/>
                </a:solidFill>
              </a:rPr>
              <a:t>Klimatarbete är ekonomiskt lönsamt</a:t>
            </a:r>
          </a:p>
        </p:txBody>
      </p:sp>
      <p:sp>
        <p:nvSpPr>
          <p:cNvPr id="11" name="Content Placeholder 2">
            <a:extLst>
              <a:ext uri="{FF2B5EF4-FFF2-40B4-BE49-F238E27FC236}">
                <a16:creationId xmlns:a16="http://schemas.microsoft.com/office/drawing/2014/main" id="{6014487A-657B-4FE3-AA7F-0EECEFEB1CF4}"/>
              </a:ext>
            </a:extLst>
          </p:cNvPr>
          <p:cNvSpPr txBox="1">
            <a:spLocks/>
          </p:cNvSpPr>
          <p:nvPr/>
        </p:nvSpPr>
        <p:spPr>
          <a:xfrm>
            <a:off x="8390467" y="1834090"/>
            <a:ext cx="3347334" cy="165417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rtl="0">
              <a:buNone/>
            </a:pPr>
            <a:r>
              <a:rPr lang="sv" sz="2400" b="1" i="0" u="none" baseline="0">
                <a:solidFill>
                  <a:srgbClr val="9DD4D5"/>
                </a:solidFill>
              </a:rPr>
              <a:t>3</a:t>
            </a:r>
          </a:p>
          <a:p>
            <a:pPr marL="0" indent="0" algn="l" rtl="0">
              <a:buNone/>
            </a:pPr>
            <a:r>
              <a:rPr lang="sv" sz="1600" b="1" i="0" u="none" baseline="0">
                <a:solidFill>
                  <a:srgbClr val="FFFFFF"/>
                </a:solidFill>
              </a:rPr>
              <a:t>Klimatarbetet ökar kommunens attraktion bland företag och invånare</a:t>
            </a:r>
          </a:p>
        </p:txBody>
      </p:sp>
      <p:sp>
        <p:nvSpPr>
          <p:cNvPr id="12" name="Content Placeholder 2">
            <a:extLst>
              <a:ext uri="{FF2B5EF4-FFF2-40B4-BE49-F238E27FC236}">
                <a16:creationId xmlns:a16="http://schemas.microsoft.com/office/drawing/2014/main" id="{6014487A-657B-4FE3-AA7F-0EECEFEB1CF4}"/>
              </a:ext>
            </a:extLst>
          </p:cNvPr>
          <p:cNvSpPr txBox="1">
            <a:spLocks/>
          </p:cNvSpPr>
          <p:nvPr/>
        </p:nvSpPr>
        <p:spPr>
          <a:xfrm>
            <a:off x="8221134" y="3203601"/>
            <a:ext cx="3115732" cy="200130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14300" indent="0" algn="l" rtl="0">
              <a:buNone/>
            </a:pPr>
            <a:r>
              <a:rPr lang="sv" sz="1300" b="0" i="0" u="none" baseline="0">
                <a:solidFill>
                  <a:schemeClr val="bg1"/>
                </a:solidFill>
                <a:latin typeface="Arial"/>
                <a:ea typeface="Arial"/>
                <a:cs typeface="Arial"/>
                <a:sym typeface="Arial"/>
              </a:rPr>
              <a:t>Om kommunen aktivt kommunicerar om sitt klimatarbete motiverar det också andra att agera och skapar en positiv atmosfär för samarbete och delaktighet.</a:t>
            </a:r>
          </a:p>
        </p:txBody>
      </p:sp>
      <p:sp>
        <p:nvSpPr>
          <p:cNvPr id="13" name="Rectangle 12"/>
          <p:cNvSpPr/>
          <p:nvPr/>
        </p:nvSpPr>
        <p:spPr>
          <a:xfrm>
            <a:off x="576561" y="3203601"/>
            <a:ext cx="3919240" cy="3093154"/>
          </a:xfrm>
          <a:prstGeom prst="rect">
            <a:avLst/>
          </a:prstGeom>
        </p:spPr>
        <p:txBody>
          <a:bodyPr wrap="square">
            <a:spAutoFit/>
          </a:bodyPr>
          <a:lstStyle/>
          <a:p>
            <a:pPr algn="l" rtl="0"/>
            <a:r>
              <a:rPr lang="sv" sz="1300" b="0" i="0" u="none" baseline="0" dirty="0">
                <a:solidFill>
                  <a:schemeClr val="bg1"/>
                </a:solidFill>
                <a:latin typeface="Arial"/>
                <a:ea typeface="Arial"/>
                <a:cs typeface="Arial"/>
                <a:sym typeface="Arial"/>
              </a:rPr>
              <a:t>Det är möjligt för kommuner att utveckla sin vitalitet utifrån klimatkunnande, ren och smart teknik, cirkulär ekonomi och energi- och resurseffektiva lösningar. </a:t>
            </a:r>
          </a:p>
          <a:p>
            <a:endParaRPr lang="sv" sz="1300" dirty="0">
              <a:solidFill>
                <a:schemeClr val="bg1"/>
              </a:solidFill>
              <a:latin typeface="Arial"/>
              <a:cs typeface="Arial"/>
            </a:endParaRPr>
          </a:p>
          <a:p>
            <a:pPr algn="l" rtl="0"/>
            <a:r>
              <a:rPr lang="sv" sz="1300" b="0" i="0" u="none" baseline="0" dirty="0">
                <a:solidFill>
                  <a:schemeClr val="bg1"/>
                </a:solidFill>
                <a:latin typeface="Arial"/>
                <a:ea typeface="Arial"/>
                <a:cs typeface="Arial"/>
                <a:sym typeface="Arial"/>
              </a:rPr>
              <a:t>Genom att sammanföra företag, forskningsinstitut och andra aktörer kan kommuner skapa ett attraktivt nätverk som också ökar exportpotentialen. </a:t>
            </a:r>
          </a:p>
          <a:p>
            <a:endParaRPr lang="sv" sz="1300" dirty="0">
              <a:solidFill>
                <a:schemeClr val="bg1"/>
              </a:solidFill>
              <a:latin typeface="Arial"/>
              <a:cs typeface="Arial"/>
            </a:endParaRPr>
          </a:p>
          <a:p>
            <a:pPr algn="l" rtl="0"/>
            <a:r>
              <a:rPr lang="sv" sz="1300" b="0" i="0" u="none" baseline="0" dirty="0">
                <a:solidFill>
                  <a:schemeClr val="bg1"/>
                </a:solidFill>
                <a:latin typeface="Arial"/>
                <a:ea typeface="Arial"/>
                <a:cs typeface="Arial"/>
                <a:sym typeface="Arial"/>
              </a:rPr>
              <a:t>Kommunen kan påverka sina invånares konsumtionsvanor, till exempel genom olika kampanjer (</a:t>
            </a:r>
            <a:r>
              <a:rPr lang="sv" sz="1300" b="0" i="0" u="none" baseline="0" dirty="0">
                <a:solidFill>
                  <a:schemeClr val="bg1"/>
                </a:solidFill>
                <a:latin typeface="Arial"/>
                <a:ea typeface="Arial"/>
                <a:cs typeface="Arial"/>
                <a:sym typeface="Arial"/>
                <a:hlinkClick r:id="rId2"/>
              </a:rPr>
              <a:t>Energisparveckan</a:t>
            </a:r>
            <a:r>
              <a:rPr lang="sv" sz="1300" b="0" i="0" u="none" baseline="0" dirty="0">
                <a:solidFill>
                  <a:schemeClr val="bg1"/>
                </a:solidFill>
                <a:latin typeface="Arial"/>
                <a:ea typeface="Arial"/>
                <a:cs typeface="Arial"/>
                <a:sym typeface="Arial"/>
              </a:rPr>
              <a:t> , </a:t>
            </a:r>
            <a:r>
              <a:rPr lang="sv" sz="1300" b="0" i="0" u="none" baseline="0" dirty="0">
                <a:solidFill>
                  <a:schemeClr val="bg1"/>
                </a:solidFill>
                <a:latin typeface="Arial"/>
                <a:ea typeface="Arial"/>
                <a:cs typeface="Arial"/>
                <a:sym typeface="Arial"/>
                <a:hlinkClick r:id="rId3"/>
              </a:rPr>
              <a:t>Trafikantveckan</a:t>
            </a:r>
            <a:r>
              <a:rPr lang="sv" sz="1300" b="0" i="0" u="none" baseline="0" dirty="0">
                <a:solidFill>
                  <a:schemeClr val="bg1"/>
                </a:solidFill>
                <a:latin typeface="Arial"/>
                <a:ea typeface="Arial"/>
                <a:cs typeface="Arial"/>
                <a:sym typeface="Arial"/>
              </a:rPr>
              <a:t>). Detta kan i sin tur öppna upp marknader för nya affärsformer och tjänster. </a:t>
            </a:r>
          </a:p>
        </p:txBody>
      </p:sp>
      <p:sp>
        <p:nvSpPr>
          <p:cNvPr id="14" name="Rectangle 13"/>
          <p:cNvSpPr/>
          <p:nvPr/>
        </p:nvSpPr>
        <p:spPr>
          <a:xfrm>
            <a:off x="4546600" y="3203601"/>
            <a:ext cx="3098800" cy="1092607"/>
          </a:xfrm>
          <a:prstGeom prst="rect">
            <a:avLst/>
          </a:prstGeom>
        </p:spPr>
        <p:txBody>
          <a:bodyPr wrap="square" lIns="91440" tIns="45720" rIns="91440" bIns="45720" anchor="t">
            <a:spAutoFit/>
          </a:bodyPr>
          <a:lstStyle/>
          <a:p>
            <a:pPr marL="114300" algn="l" rtl="0"/>
            <a:r>
              <a:rPr lang="sv" sz="1300" b="0" i="0" u="none" baseline="0">
                <a:solidFill>
                  <a:schemeClr val="bg1"/>
                </a:solidFill>
                <a:latin typeface="Arial"/>
                <a:ea typeface="Arial"/>
                <a:cs typeface="Arial"/>
                <a:sym typeface="Arial"/>
              </a:rPr>
              <a:t>Besparingar inom energi och material förbättrar direkt företagens affärsresultat och det har också en direkt inverkan på kommunens ekonomiska situation.</a:t>
            </a:r>
          </a:p>
        </p:txBody>
      </p:sp>
    </p:spTree>
    <p:extLst>
      <p:ext uri="{BB962C8B-B14F-4D97-AF65-F5344CB8AC3E}">
        <p14:creationId xmlns:p14="http://schemas.microsoft.com/office/powerpoint/2010/main" val="524713439"/>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sv" b="1" i="0" u="none" baseline="0"/>
              <a:t>Involvera företagen i kommunens klimatarbete</a:t>
            </a:r>
          </a:p>
        </p:txBody>
      </p:sp>
      <p:sp>
        <p:nvSpPr>
          <p:cNvPr id="3" name="Content Placeholder 2"/>
          <p:cNvSpPr>
            <a:spLocks noGrp="1"/>
          </p:cNvSpPr>
          <p:nvPr>
            <p:ph idx="1"/>
          </p:nvPr>
        </p:nvSpPr>
        <p:spPr/>
        <p:txBody>
          <a:bodyPr vert="horz" lIns="36000" tIns="36000" rIns="36000" bIns="36000" rtlCol="0" anchor="t">
            <a:noAutofit/>
          </a:bodyPr>
          <a:lstStyle/>
          <a:p>
            <a:pPr marL="356870" indent="-356870" algn="l" rtl="0"/>
            <a:r>
              <a:rPr lang="sv" sz="1600" b="0" i="0" u="none" baseline="0" dirty="0"/>
              <a:t>Kommunerna har en nyckelroll i kampen mot klimatförändringen.</a:t>
            </a:r>
            <a:endParaRPr lang="sv" dirty="0"/>
          </a:p>
          <a:p>
            <a:pPr marL="356870" indent="-356870" algn="l" rtl="0"/>
            <a:r>
              <a:rPr lang="sv" sz="1600" b="0" i="0" u="none" baseline="0" dirty="0"/>
              <a:t>En kommunal organisation har möjlighet att påverka sin egen och sina allmännyttiga företags konsumtion och verksamhet, men eftersom </a:t>
            </a:r>
            <a:r>
              <a:rPr lang="sv" sz="1600" b="1" i="0" u="none" baseline="0" dirty="0">
                <a:solidFill>
                  <a:srgbClr val="0F7D83"/>
                </a:solidFill>
              </a:rPr>
              <a:t>de utsläpp som orsakas av den kommunala organisationen vanligtvis är mindre än 10 % av de totala utsläppen i kommunområdet, uppnås de mest effektiva åtgärderna bland de företag som verkar i kommunområdet och kommuninvånarna.</a:t>
            </a:r>
            <a:endParaRPr lang="sv" sz="1600" b="1" dirty="0">
              <a:solidFill>
                <a:srgbClr val="0F7D83"/>
              </a:solidFill>
              <a:cs typeface="Arial"/>
            </a:endParaRPr>
          </a:p>
          <a:p>
            <a:pPr lvl="1" indent="-356870" algn="l" rtl="0"/>
            <a:r>
              <a:rPr lang="sv" sz="1600" b="0" i="0" u="none" baseline="0" dirty="0"/>
              <a:t>Övergången till ett koldioxidsnålt samhälle kommer att kräva förändringar inom kommunal energiproduktion, industri, trafik och boende, där merparten av utsläppen genereras. Beslut med klimatkonsekvenser tas varje dag vid kommunens alla branscher.</a:t>
            </a:r>
            <a:endParaRPr lang="sv" sz="1600" dirty="0">
              <a:cs typeface="Arial"/>
            </a:endParaRPr>
          </a:p>
          <a:p>
            <a:pPr lvl="1" indent="-356870" algn="l" rtl="0"/>
            <a:r>
              <a:rPr lang="sv" sz="1600" b="0" i="0" u="none" baseline="0" dirty="0"/>
              <a:t>Samverkan och att möjliggöra och påskynda klimatarbetet för företag verksamma i kommunområdet är centrala former av klimatarbete för kommunen. </a:t>
            </a:r>
            <a:endParaRPr lang="sv" sz="1600" dirty="0">
              <a:cs typeface="Arial"/>
            </a:endParaRPr>
          </a:p>
          <a:p>
            <a:pPr marL="356870" indent="-356870" algn="l" rtl="0"/>
            <a:r>
              <a:rPr lang="sv" sz="1600" b="0" i="0" u="none" baseline="0" dirty="0"/>
              <a:t>Kommunerna gör det möjligt att konkretisera stora internationella klimatmål till verkliga handlingar och gör dem en del av kommuninvånarnas och företagens vardag. </a:t>
            </a:r>
            <a:endParaRPr lang="sv" sz="1600" dirty="0">
              <a:cs typeface="Arial"/>
            </a:endParaRPr>
          </a:p>
          <a:p>
            <a:pPr lvl="1" indent="-356870" algn="l" rtl="0"/>
            <a:r>
              <a:rPr lang="sv" sz="1600" b="0" i="0" u="none" baseline="0" dirty="0"/>
              <a:t>Kommunallagen, klimatlagen, EU:s mål</a:t>
            </a:r>
            <a:endParaRPr lang="sv" sz="1600" dirty="0">
              <a:cs typeface="Arial"/>
            </a:endParaRPr>
          </a:p>
        </p:txBody>
      </p:sp>
      <p:pic>
        <p:nvPicPr>
          <p:cNvPr id="11" name="Picture 10" descr="Group 83.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8569" y="2159843"/>
            <a:ext cx="3365770" cy="3598199"/>
          </a:xfrm>
          <a:prstGeom prst="rect">
            <a:avLst/>
          </a:prstGeom>
        </p:spPr>
      </p:pic>
    </p:spTree>
    <p:extLst>
      <p:ext uri="{BB962C8B-B14F-4D97-AF65-F5344CB8AC3E}">
        <p14:creationId xmlns:p14="http://schemas.microsoft.com/office/powerpoint/2010/main" val="2759281291"/>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sv" b="1" i="0" u="none" baseline="0"/>
              <a:t>Kommunen möjliggör samarbete</a:t>
            </a:r>
            <a:endParaRPr lang="sv" dirty="0"/>
          </a:p>
        </p:txBody>
      </p:sp>
      <p:sp>
        <p:nvSpPr>
          <p:cNvPr id="3" name="Content Placeholder 2"/>
          <p:cNvSpPr>
            <a:spLocks noGrp="1"/>
          </p:cNvSpPr>
          <p:nvPr>
            <p:ph idx="1"/>
          </p:nvPr>
        </p:nvSpPr>
        <p:spPr/>
        <p:txBody>
          <a:bodyPr vert="horz" lIns="36000" tIns="36000" rIns="36000" bIns="36000" rtlCol="0" anchor="t">
            <a:noAutofit/>
          </a:bodyPr>
          <a:lstStyle/>
          <a:p>
            <a:pPr marL="0" indent="0" algn="l" rtl="0">
              <a:buNone/>
            </a:pPr>
            <a:r>
              <a:rPr lang="sv" sz="1600" b="1" i="0" u="none" baseline="0" dirty="0">
                <a:solidFill>
                  <a:srgbClr val="0F7D83"/>
                </a:solidFill>
              </a:rPr>
              <a:t>Att tackla klimatförändringen kräver systemiska förändringar, samarbete och information för att stödja beslutsfattandet. </a:t>
            </a:r>
          </a:p>
          <a:p>
            <a:pPr marL="356870" indent="-356870" algn="l" rtl="0"/>
            <a:r>
              <a:rPr lang="sv" sz="1600" b="0" i="0" u="none" baseline="0" dirty="0"/>
              <a:t>För att uppnå koldioxidsnålhet krävs en förändring av samhällets strukturer, ekonomi, teknik och livsstil. Lösningarna är ofta komplexa, kräver förändring och samverkan mellan olika aktörer och skapas ofta i nätverk.</a:t>
            </a:r>
            <a:endParaRPr lang="sv" sz="1600" dirty="0">
              <a:cs typeface="Arial"/>
            </a:endParaRPr>
          </a:p>
          <a:p>
            <a:pPr marL="356870" indent="-356870" algn="l" rtl="0"/>
            <a:r>
              <a:rPr lang="sv" sz="1600" b="0" i="0" u="none" baseline="0" dirty="0"/>
              <a:t>Bedömningen av klimatkonsekvenser utvecklas ständigt och att få aktuell information är en utmaning för många aktörer.</a:t>
            </a:r>
            <a:endParaRPr lang="sv" sz="1600" dirty="0">
              <a:cs typeface="Arial"/>
            </a:endParaRPr>
          </a:p>
          <a:p>
            <a:pPr marL="0" indent="0" algn="l" rtl="0">
              <a:buNone/>
            </a:pPr>
            <a:r>
              <a:rPr lang="sv" sz="1600" b="1" i="0" u="none" baseline="0" dirty="0">
                <a:solidFill>
                  <a:srgbClr val="0F7D83"/>
                </a:solidFill>
              </a:rPr>
              <a:t>Den kommunala organisationen kan både skapa samarbetsnätverk mellan olika företag och kommuninvånare och ge centraliserad information och god praxis för att stödja klimatarbetet.</a:t>
            </a:r>
          </a:p>
          <a:p>
            <a:pPr marL="356870" indent="-356870" algn="l" rtl="0"/>
            <a:r>
              <a:rPr lang="sv" sz="1600" b="0" i="0" u="none" baseline="0" dirty="0"/>
              <a:t>Många beslut som påverkar klimatet fattas i kommunerna på flera olika nivåer och kommunen är en naturlig kanal för att möjliggöra samarbete.</a:t>
            </a:r>
            <a:endParaRPr lang="sv" sz="1600" dirty="0">
              <a:cs typeface="Arial"/>
            </a:endParaRPr>
          </a:p>
        </p:txBody>
      </p:sp>
      <p:pic>
        <p:nvPicPr>
          <p:cNvPr id="7" name="Picture 6" descr="Group 86.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8529" y="2159843"/>
            <a:ext cx="3541892" cy="3434564"/>
          </a:xfrm>
          <a:prstGeom prst="rect">
            <a:avLst/>
          </a:prstGeom>
        </p:spPr>
      </p:pic>
    </p:spTree>
    <p:extLst>
      <p:ext uri="{BB962C8B-B14F-4D97-AF65-F5344CB8AC3E}">
        <p14:creationId xmlns:p14="http://schemas.microsoft.com/office/powerpoint/2010/main" val="2190910668"/>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F7D8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sv" b="1" i="0" u="none" baseline="0">
                <a:solidFill>
                  <a:schemeClr val="bg1"/>
                </a:solidFill>
              </a:rPr>
              <a:t>Klimatarbetet är en angelägenhet för hela kommunen</a:t>
            </a:r>
            <a:endParaRPr lang="sv" dirty="0">
              <a:solidFill>
                <a:schemeClr val="bg1"/>
              </a:solidFill>
            </a:endParaRPr>
          </a:p>
        </p:txBody>
      </p:sp>
      <p:sp>
        <p:nvSpPr>
          <p:cNvPr id="3" name="Content Placeholder 2"/>
          <p:cNvSpPr>
            <a:spLocks noGrp="1"/>
          </p:cNvSpPr>
          <p:nvPr>
            <p:ph sz="half" idx="1"/>
          </p:nvPr>
        </p:nvSpPr>
        <p:spPr>
          <a:xfrm>
            <a:off x="432545" y="4104059"/>
            <a:ext cx="5472608" cy="1944316"/>
          </a:xfrm>
        </p:spPr>
        <p:txBody>
          <a:bodyPr/>
          <a:lstStyle/>
          <a:p>
            <a:pPr marL="0" indent="0" algn="l" rtl="0">
              <a:buNone/>
            </a:pPr>
            <a:r>
              <a:rPr lang="sv" b="0" i="0" u="none" baseline="0" dirty="0">
                <a:solidFill>
                  <a:schemeClr val="bg1"/>
                </a:solidFill>
              </a:rPr>
              <a:t>Klimatarbetet bedrivs i kommunerna, med utgångspunkt </a:t>
            </a:r>
            <a:r>
              <a:rPr lang="sv" dirty="0">
                <a:solidFill>
                  <a:schemeClr val="bg1"/>
                </a:solidFill>
              </a:rPr>
              <a:t>i</a:t>
            </a:r>
            <a:r>
              <a:rPr lang="sv" b="0" i="0" u="none" baseline="0" dirty="0">
                <a:solidFill>
                  <a:schemeClr val="bg1"/>
                </a:solidFill>
              </a:rPr>
              <a:t> lokala förhållanden. Utöver kommunens storlek påverkas klimatarbetets prioriteringar av bland annat kommunens samhälls- och näringsstruktur, strukturen i kommunorganisationen med dess dotterbolag och partnerskap, möjligheter till partnerskap och politisk vilja.</a:t>
            </a:r>
          </a:p>
        </p:txBody>
      </p:sp>
      <p:sp>
        <p:nvSpPr>
          <p:cNvPr id="4" name="Content Placeholder 3"/>
          <p:cNvSpPr>
            <a:spLocks noGrp="1"/>
          </p:cNvSpPr>
          <p:nvPr>
            <p:ph sz="half" idx="2"/>
          </p:nvPr>
        </p:nvSpPr>
        <p:spPr/>
        <p:txBody>
          <a:bodyPr vert="horz" lIns="36000" tIns="36000" rIns="36000" bIns="36000" rtlCol="0" anchor="t">
            <a:noAutofit/>
          </a:bodyPr>
          <a:lstStyle/>
          <a:p>
            <a:pPr marL="0" indent="0" algn="l" rtl="0">
              <a:buNone/>
            </a:pPr>
            <a:r>
              <a:rPr lang="sv" b="1" i="0" u="none" baseline="0">
                <a:solidFill>
                  <a:schemeClr val="bg1"/>
                </a:solidFill>
              </a:rPr>
              <a:t>Kommunen kan i stor utsträckning påverka de parter som verkar i kommunområdet:</a:t>
            </a:r>
          </a:p>
          <a:p>
            <a:pPr marL="356870" lvl="1" indent="-356870" algn="l" rtl="0"/>
            <a:r>
              <a:rPr lang="sv" b="0" i="0" u="none" baseline="0">
                <a:solidFill>
                  <a:schemeClr val="bg1"/>
                </a:solidFill>
              </a:rPr>
              <a:t>kommunala beslutsfattare, kommunledning, kommunala tjänstemän, organisationer och olika sektorer (tredje och fjärde), företag och kommuninvånare.</a:t>
            </a:r>
            <a:endParaRPr lang="sv" dirty="0">
              <a:solidFill>
                <a:schemeClr val="bg1"/>
              </a:solidFill>
              <a:cs typeface="Arial"/>
            </a:endParaRPr>
          </a:p>
          <a:p>
            <a:pPr marL="0" indent="0" algn="l" rtl="0">
              <a:buNone/>
            </a:pPr>
            <a:r>
              <a:rPr lang="sv" b="1" i="0" u="none" baseline="0">
                <a:solidFill>
                  <a:schemeClr val="bg1"/>
                </a:solidFill>
              </a:rPr>
              <a:t>Kommunen har möjlighet att påverka t.ex.</a:t>
            </a:r>
          </a:p>
          <a:p>
            <a:pPr marL="356870" indent="-356870" algn="l" rtl="0"/>
            <a:r>
              <a:rPr lang="sv" b="0" i="0" u="none" baseline="0">
                <a:solidFill>
                  <a:schemeClr val="bg1"/>
                </a:solidFill>
              </a:rPr>
              <a:t>energiproduktion och -förbrukning</a:t>
            </a:r>
            <a:endParaRPr lang="sv" dirty="0">
              <a:solidFill>
                <a:schemeClr val="bg1"/>
              </a:solidFill>
              <a:cs typeface="Arial"/>
            </a:endParaRPr>
          </a:p>
          <a:p>
            <a:pPr marL="356870" indent="-356870" algn="l" rtl="0"/>
            <a:r>
              <a:rPr lang="sv" b="0" i="0" u="none" baseline="0">
                <a:solidFill>
                  <a:schemeClr val="bg1"/>
                </a:solidFill>
              </a:rPr>
              <a:t>rörlighet och samhällsstruktur</a:t>
            </a:r>
            <a:endParaRPr lang="sv" dirty="0">
              <a:solidFill>
                <a:schemeClr val="bg1"/>
              </a:solidFill>
              <a:cs typeface="Arial"/>
            </a:endParaRPr>
          </a:p>
          <a:p>
            <a:pPr marL="356870" indent="-356870" algn="l" rtl="0"/>
            <a:r>
              <a:rPr lang="sv" b="0" i="0" u="none" baseline="0">
                <a:solidFill>
                  <a:schemeClr val="bg1"/>
                </a:solidFill>
              </a:rPr>
              <a:t>konsumtion och upphandling</a:t>
            </a:r>
            <a:endParaRPr lang="sv" dirty="0">
              <a:solidFill>
                <a:schemeClr val="bg1"/>
              </a:solidFill>
              <a:cs typeface="Arial"/>
            </a:endParaRPr>
          </a:p>
          <a:p>
            <a:pPr marL="356870" indent="-356870" algn="l" rtl="0"/>
            <a:r>
              <a:rPr lang="sv" b="0" i="0" u="none" baseline="0">
                <a:solidFill>
                  <a:schemeClr val="bg1"/>
                </a:solidFill>
              </a:rPr>
              <a:t>livsmedelsproduktion och konsumtion</a:t>
            </a:r>
            <a:endParaRPr lang="sv" dirty="0">
              <a:solidFill>
                <a:schemeClr val="bg1"/>
              </a:solidFill>
              <a:cs typeface="Arial"/>
            </a:endParaRPr>
          </a:p>
          <a:p>
            <a:pPr marL="356870" indent="-356870" algn="l" rtl="0"/>
            <a:r>
              <a:rPr lang="sv" b="0" i="0" u="none" baseline="0">
                <a:solidFill>
                  <a:schemeClr val="bg1"/>
                </a:solidFill>
              </a:rPr>
              <a:t>klimatfostran och -medvetenhet.</a:t>
            </a:r>
            <a:endParaRPr lang="sv" dirty="0">
              <a:solidFill>
                <a:schemeClr val="bg1"/>
              </a:solidFill>
              <a:cs typeface="Arial"/>
            </a:endParaRPr>
          </a:p>
        </p:txBody>
      </p:sp>
      <p:pic>
        <p:nvPicPr>
          <p:cNvPr id="11" name="Picture 10" descr="Group 10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2665" y="1439763"/>
            <a:ext cx="2357664" cy="2276922"/>
          </a:xfrm>
          <a:prstGeom prst="rect">
            <a:avLst/>
          </a:prstGeom>
        </p:spPr>
      </p:pic>
    </p:spTree>
    <p:extLst>
      <p:ext uri="{BB962C8B-B14F-4D97-AF65-F5344CB8AC3E}">
        <p14:creationId xmlns:p14="http://schemas.microsoft.com/office/powerpoint/2010/main" val="3173821920"/>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10"/>
          <p:cNvSpPr/>
          <p:nvPr/>
        </p:nvSpPr>
        <p:spPr>
          <a:xfrm>
            <a:off x="288529" y="2519883"/>
            <a:ext cx="2520280" cy="2520280"/>
          </a:xfrm>
          <a:prstGeom prst="ellipse">
            <a:avLst/>
          </a:prstGeom>
          <a:solidFill>
            <a:srgbClr val="0F7D8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sv"/>
          </a:p>
        </p:txBody>
      </p:sp>
      <p:sp>
        <p:nvSpPr>
          <p:cNvPr id="3" name="Text Placeholder 2"/>
          <p:cNvSpPr>
            <a:spLocks noGrp="1"/>
          </p:cNvSpPr>
          <p:nvPr>
            <p:ph type="body" sz="quarter" idx="13"/>
          </p:nvPr>
        </p:nvSpPr>
        <p:spPr/>
        <p:txBody>
          <a:bodyPr/>
          <a:lstStyle/>
          <a:p>
            <a:pPr algn="l" rtl="0"/>
            <a:r>
              <a:rPr lang="sv" b="0" i="0" u="none" baseline="0"/>
              <a:t>Kommunens olika aktörers roller i klimatarbetet</a:t>
            </a:r>
          </a:p>
        </p:txBody>
      </p:sp>
      <p:sp>
        <p:nvSpPr>
          <p:cNvPr id="7" name="Title 6"/>
          <p:cNvSpPr>
            <a:spLocks noGrp="1"/>
          </p:cNvSpPr>
          <p:nvPr>
            <p:ph type="title"/>
          </p:nvPr>
        </p:nvSpPr>
        <p:spPr/>
        <p:txBody>
          <a:bodyPr/>
          <a:lstStyle/>
          <a:p>
            <a:pPr algn="l" rtl="0"/>
            <a:r>
              <a:rPr lang="sv" b="1" i="0" u="none" baseline="0"/>
              <a:t>Nyckelroller i klimatarbetet</a:t>
            </a:r>
            <a:endParaRPr lang="sv" dirty="0"/>
          </a:p>
        </p:txBody>
      </p:sp>
      <p:sp>
        <p:nvSpPr>
          <p:cNvPr id="9" name="Content Placeholder 1"/>
          <p:cNvSpPr>
            <a:spLocks noGrp="1"/>
          </p:cNvSpPr>
          <p:nvPr>
            <p:ph idx="1"/>
          </p:nvPr>
        </p:nvSpPr>
        <p:spPr>
          <a:xfrm>
            <a:off x="3096841" y="1655787"/>
            <a:ext cx="8568952" cy="4321175"/>
          </a:xfrm>
        </p:spPr>
        <p:txBody>
          <a:bodyPr vert="horz" lIns="36000" tIns="36000" rIns="36000" bIns="36000" rtlCol="0" anchor="t">
            <a:noAutofit/>
          </a:bodyPr>
          <a:lstStyle/>
          <a:p>
            <a:pPr marL="0" indent="0" algn="l" rtl="0">
              <a:lnSpc>
                <a:spcPct val="80000"/>
              </a:lnSpc>
              <a:buNone/>
            </a:pPr>
            <a:r>
              <a:rPr lang="sv" b="1" i="0" u="none" baseline="0">
                <a:solidFill>
                  <a:srgbClr val="0F7D83"/>
                </a:solidFill>
              </a:rPr>
              <a:t>Olika aktörers roller i kommunen i klimatarbetet:</a:t>
            </a:r>
          </a:p>
          <a:p>
            <a:pPr marL="356870" indent="-356870" algn="l" rtl="0">
              <a:lnSpc>
                <a:spcPct val="80000"/>
              </a:lnSpc>
            </a:pPr>
            <a:r>
              <a:rPr lang="sv" b="1" i="0" u="none" baseline="0">
                <a:solidFill>
                  <a:schemeClr val="tx1"/>
                </a:solidFill>
              </a:rPr>
              <a:t>Politiska beslutsfattare (kommunfullmäktige, kommunstyrelse, nämnder)</a:t>
            </a:r>
            <a:endParaRPr lang="sv" b="1" dirty="0">
              <a:solidFill>
                <a:schemeClr val="tx1"/>
              </a:solidFill>
              <a:cs typeface="Arial"/>
            </a:endParaRPr>
          </a:p>
          <a:p>
            <a:pPr lvl="1" indent="-356870" algn="l" rtl="0">
              <a:lnSpc>
                <a:spcPct val="80000"/>
              </a:lnSpc>
            </a:pPr>
            <a:r>
              <a:rPr lang="sv" b="0" i="0" u="none" baseline="0">
                <a:solidFill>
                  <a:schemeClr val="tx1"/>
                </a:solidFill>
              </a:rPr>
              <a:t>Stora riktlinjer, kommunal strategi och kommunala klimatmål</a:t>
            </a:r>
            <a:endParaRPr lang="sv" dirty="0">
              <a:solidFill>
                <a:schemeClr val="tx1"/>
              </a:solidFill>
              <a:cs typeface="Arial"/>
            </a:endParaRPr>
          </a:p>
          <a:p>
            <a:pPr marL="356870" indent="-356870" algn="l" rtl="0">
              <a:lnSpc>
                <a:spcPct val="80000"/>
              </a:lnSpc>
            </a:pPr>
            <a:r>
              <a:rPr lang="sv" b="1" i="0" u="none" baseline="0">
                <a:solidFill>
                  <a:schemeClr val="tx1"/>
                </a:solidFill>
              </a:rPr>
              <a:t>Kommunens högre tjänstemän (ledningsgrupp)</a:t>
            </a:r>
            <a:endParaRPr lang="sv" b="1" dirty="0">
              <a:solidFill>
                <a:schemeClr val="tx1"/>
              </a:solidFill>
              <a:cs typeface="Arial"/>
            </a:endParaRPr>
          </a:p>
          <a:p>
            <a:pPr lvl="1" indent="-356870" algn="l" rtl="0">
              <a:lnSpc>
                <a:spcPct val="80000"/>
              </a:lnSpc>
            </a:pPr>
            <a:r>
              <a:rPr lang="sv" b="0" i="0" u="none" baseline="0">
                <a:solidFill>
                  <a:schemeClr val="tx1"/>
                </a:solidFill>
              </a:rPr>
              <a:t>Genomförande av stora riktlinjer, strategier och klimatmål; planering, utveckling, ansvarsfördelning av klimatåtgärder och kommunikation i den dagliga ledningen av kommunen samt att bygga samarbete inom den kommunala organisationen och främja kommunens klimatpartnerskap</a:t>
            </a:r>
            <a:endParaRPr lang="sv" dirty="0">
              <a:solidFill>
                <a:schemeClr val="tx1"/>
              </a:solidFill>
              <a:cs typeface="Arial"/>
            </a:endParaRPr>
          </a:p>
          <a:p>
            <a:pPr marL="356870" indent="-356870" algn="l" rtl="0">
              <a:lnSpc>
                <a:spcPct val="80000"/>
              </a:lnSpc>
            </a:pPr>
            <a:r>
              <a:rPr lang="sv" b="1" i="0" u="none" baseline="0">
                <a:solidFill>
                  <a:schemeClr val="tx1"/>
                </a:solidFill>
              </a:rPr>
              <a:t>Branschledning, alla branscher</a:t>
            </a:r>
            <a:endParaRPr lang="sv" b="1" dirty="0">
              <a:solidFill>
                <a:schemeClr val="tx1"/>
              </a:solidFill>
              <a:cs typeface="Arial"/>
            </a:endParaRPr>
          </a:p>
          <a:p>
            <a:pPr lvl="1" indent="-356870" algn="l" rtl="0">
              <a:lnSpc>
                <a:spcPct val="80000"/>
              </a:lnSpc>
            </a:pPr>
            <a:r>
              <a:rPr lang="sv" b="0" i="0" u="none" baseline="0">
                <a:solidFill>
                  <a:schemeClr val="tx1"/>
                </a:solidFill>
              </a:rPr>
              <a:t>Tillgång till information om klimatarbetet och informationsflödet i hela den kommunala organisationen för kommunens ledning och beslutsfattare.</a:t>
            </a:r>
            <a:endParaRPr lang="sv" dirty="0">
              <a:solidFill>
                <a:schemeClr val="tx1"/>
              </a:solidFill>
              <a:cs typeface="Arial"/>
            </a:endParaRPr>
          </a:p>
          <a:p>
            <a:pPr marL="356870" indent="-356870" algn="l" rtl="0">
              <a:lnSpc>
                <a:spcPct val="80000"/>
              </a:lnSpc>
            </a:pPr>
            <a:r>
              <a:rPr lang="sv" b="1" i="0" u="none" baseline="0">
                <a:solidFill>
                  <a:schemeClr val="tx1"/>
                </a:solidFill>
              </a:rPr>
              <a:t>Tjänstemän och arbetstagare, alla branscher</a:t>
            </a:r>
            <a:endParaRPr lang="sv" b="1" dirty="0">
              <a:solidFill>
                <a:schemeClr val="tx1"/>
              </a:solidFill>
              <a:cs typeface="Arial"/>
            </a:endParaRPr>
          </a:p>
          <a:p>
            <a:pPr lvl="1" indent="-356870" algn="l" rtl="0">
              <a:lnSpc>
                <a:spcPct val="80000"/>
              </a:lnSpc>
            </a:pPr>
            <a:r>
              <a:rPr lang="sv" b="0" i="0" u="none" baseline="0">
                <a:solidFill>
                  <a:schemeClr val="tx1"/>
                </a:solidFill>
              </a:rPr>
              <a:t>Den egna branschens möjligheter till att bidra till att främja klimatmålen.</a:t>
            </a:r>
            <a:endParaRPr lang="sv" dirty="0">
              <a:solidFill>
                <a:schemeClr val="tx1"/>
              </a:solidFill>
              <a:highlight>
                <a:srgbClr val="FFFF00"/>
              </a:highlight>
              <a:cs typeface="Arial"/>
            </a:endParaRPr>
          </a:p>
        </p:txBody>
      </p:sp>
      <p:sp>
        <p:nvSpPr>
          <p:cNvPr id="10" name="Rectangle 9"/>
          <p:cNvSpPr/>
          <p:nvPr/>
        </p:nvSpPr>
        <p:spPr>
          <a:xfrm>
            <a:off x="576561" y="3023939"/>
            <a:ext cx="2016224" cy="1384995"/>
          </a:xfrm>
          <a:prstGeom prst="rect">
            <a:avLst/>
          </a:prstGeom>
        </p:spPr>
        <p:txBody>
          <a:bodyPr wrap="square">
            <a:spAutoFit/>
          </a:bodyPr>
          <a:lstStyle/>
          <a:p>
            <a:pPr algn="ctr" rtl="0"/>
            <a:r>
              <a:rPr lang="sv" sz="1400" b="0" i="0" u="none" baseline="0">
                <a:solidFill>
                  <a:schemeClr val="bg1"/>
                </a:solidFill>
              </a:rPr>
              <a:t>Klimatarbetets tväradministrativa karaktär kräver en samordning där de olika aktörernas roller och ansvar är tydliga.</a:t>
            </a:r>
          </a:p>
        </p:txBody>
      </p:sp>
    </p:spTree>
    <p:extLst>
      <p:ext uri="{BB962C8B-B14F-4D97-AF65-F5344CB8AC3E}">
        <p14:creationId xmlns:p14="http://schemas.microsoft.com/office/powerpoint/2010/main" val="2642662568"/>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sv" b="1" i="0" u="none" baseline="0"/>
              <a:t>Att bygga ett nätverk: </a:t>
            </a:r>
            <a:br>
              <a:rPr lang="sv"/>
            </a:br>
            <a:r>
              <a:rPr lang="sv" sz="2400" b="0" i="0" u="none" spc="0" baseline="0"/>
              <a:t>Planering</a:t>
            </a:r>
            <a:endParaRPr lang="sv" sz="2400" b="0" spc="0" dirty="0"/>
          </a:p>
        </p:txBody>
      </p:sp>
      <p:sp>
        <p:nvSpPr>
          <p:cNvPr id="3" name="Content Placeholder 2"/>
          <p:cNvSpPr>
            <a:spLocks noGrp="1"/>
          </p:cNvSpPr>
          <p:nvPr>
            <p:ph idx="1"/>
          </p:nvPr>
        </p:nvSpPr>
        <p:spPr/>
        <p:txBody>
          <a:bodyPr vert="horz" lIns="36000" tIns="36000" rIns="36000" bIns="36000" rtlCol="0" anchor="t">
            <a:noAutofit/>
          </a:bodyPr>
          <a:lstStyle/>
          <a:p>
            <a:pPr marL="0" indent="0" algn="l" rtl="0">
              <a:buNone/>
            </a:pPr>
            <a:r>
              <a:rPr lang="sv" sz="1500" b="1" i="0" u="none" baseline="0" dirty="0">
                <a:solidFill>
                  <a:srgbClr val="0F7D83"/>
                </a:solidFill>
              </a:rPr>
              <a:t>PLANERA</a:t>
            </a:r>
            <a:r>
              <a:rPr lang="sv" sz="1500" b="0" i="0" u="none" baseline="0" dirty="0"/>
              <a:t> Kommunalt klimatsamarbete kan bygga på samarbete, nätverkande, informationsutbyte eller kommunikation mellan företag. När du planerar ett nätverk bör åtminstone följande beaktas:</a:t>
            </a:r>
          </a:p>
          <a:p>
            <a:pPr marL="356870" indent="-356870" algn="l" rtl="0"/>
            <a:r>
              <a:rPr lang="sv" sz="1500" b="0" i="0" u="none" baseline="0" dirty="0"/>
              <a:t>MÅL: Man definierar mål för verksamheten och de inblandade företagen.</a:t>
            </a:r>
            <a:endParaRPr lang="sv" sz="1500" dirty="0">
              <a:cs typeface="Arial"/>
            </a:endParaRPr>
          </a:p>
          <a:p>
            <a:pPr marL="356870" indent="-356870" algn="l" rtl="0"/>
            <a:r>
              <a:rPr lang="sv" sz="1500" b="0" i="0" u="none" baseline="0" dirty="0"/>
              <a:t>VERKSAMHETSIDÉ: Man definierar ramar för verksamheten; hur uppnår man målen?</a:t>
            </a:r>
            <a:endParaRPr lang="sv" sz="1500" dirty="0">
              <a:cs typeface="Arial"/>
            </a:endParaRPr>
          </a:p>
          <a:p>
            <a:pPr marL="356870" indent="-356870" algn="l" rtl="0"/>
            <a:r>
              <a:rPr lang="sv" sz="1500" b="0" i="0" u="none" baseline="0" dirty="0"/>
              <a:t>STRUKTUR: Man bestämmer hur det interaktiva samarbetet mellan kommunen och företagen kan genomföras.</a:t>
            </a:r>
            <a:endParaRPr lang="sv" sz="1500" dirty="0">
              <a:cs typeface="Arial"/>
            </a:endParaRPr>
          </a:p>
          <a:p>
            <a:pPr marL="356870" indent="-356870" algn="l" rtl="0"/>
            <a:r>
              <a:rPr lang="sv" sz="1500" b="0" i="0" u="none" baseline="0" dirty="0"/>
              <a:t>ANSVARIGT ORGAN OCH ANDRA AKTÖRER: Man bestämmer vem som ska ta ansvar för att initiera och underhålla verksamheten.</a:t>
            </a:r>
            <a:endParaRPr lang="sv" sz="1500" dirty="0">
              <a:cs typeface="Arial"/>
            </a:endParaRPr>
          </a:p>
          <a:p>
            <a:pPr marL="356870" indent="-356870" algn="l" rtl="0"/>
            <a:r>
              <a:rPr lang="sv" sz="1500" b="0" i="0" u="none" baseline="0" dirty="0"/>
              <a:t>FINANSIERING: Man löser hur verksamheten ska finansieras.</a:t>
            </a:r>
            <a:endParaRPr lang="sv" sz="1500" dirty="0">
              <a:cs typeface="Arial"/>
            </a:endParaRPr>
          </a:p>
          <a:p>
            <a:pPr marL="356870" indent="-356870" algn="l" rtl="0"/>
            <a:r>
              <a:rPr lang="sv" sz="1500" b="0" i="0" u="none" baseline="0" dirty="0"/>
              <a:t>VERKTYG SOM ÄR TILLGÄNGLIGA FÖR FÖRETAGET: Vilka verktyg kan företaget utnyttja via samarbetet?</a:t>
            </a:r>
            <a:endParaRPr lang="sv" sz="1500" dirty="0">
              <a:cs typeface="Arial"/>
            </a:endParaRPr>
          </a:p>
          <a:p>
            <a:pPr marL="356870" indent="-356870" algn="l" rtl="0"/>
            <a:r>
              <a:rPr lang="sv" sz="1500" b="0" i="0" u="none" baseline="0" dirty="0"/>
              <a:t>KUNSKAPSBAS: Man säkerställer att affärsmodellen innehåller tillräcklig kompetens (t.ex. klimat- och affärsexpertis).</a:t>
            </a:r>
            <a:endParaRPr lang="sv" sz="1500" dirty="0">
              <a:cs typeface="Arial"/>
            </a:endParaRPr>
          </a:p>
          <a:p>
            <a:pPr marL="0" indent="0" algn="l" rtl="0">
              <a:buNone/>
            </a:pPr>
            <a:endParaRPr lang="sv" sz="1500" dirty="0"/>
          </a:p>
          <a:p>
            <a:pPr marL="0" indent="0" algn="l" rtl="0">
              <a:buNone/>
            </a:pPr>
            <a:r>
              <a:rPr lang="sv" sz="1400" b="1" i="0" u="none" baseline="0" dirty="0">
                <a:solidFill>
                  <a:srgbClr val="0F7D83"/>
                </a:solidFill>
              </a:rPr>
              <a:t>PÅ REIVI-WEBBSIDAN</a:t>
            </a:r>
            <a:r>
              <a:rPr lang="sv" sz="1500" b="0" i="0" u="none" baseline="0" dirty="0"/>
              <a:t> finns information om att </a:t>
            </a:r>
            <a:r>
              <a:rPr lang="sv" sz="1500" b="0" i="0" u="none" baseline="0" dirty="0">
                <a:hlinkClick r:id="rId2"/>
              </a:rPr>
              <a:t>definiera mål för samarbetet</a:t>
            </a:r>
            <a:r>
              <a:rPr lang="sv" sz="1500" b="0" i="0" u="none" baseline="0" dirty="0"/>
              <a:t>, </a:t>
            </a:r>
            <a:r>
              <a:rPr lang="sv" sz="1500" b="0" i="0" u="none" baseline="0" dirty="0">
                <a:hlinkClick r:id="rId3"/>
              </a:rPr>
              <a:t>kontakta och motivera företag till klimatarbete</a:t>
            </a:r>
            <a:r>
              <a:rPr lang="sv" sz="1500" b="0" i="0" u="none" baseline="0" dirty="0"/>
              <a:t> och </a:t>
            </a:r>
            <a:r>
              <a:rPr lang="sv" sz="1500" b="0" i="0" u="none" baseline="0" dirty="0">
                <a:hlinkClick r:id="rId4"/>
              </a:rPr>
              <a:t>forskningsinstitutssamarbete</a:t>
            </a:r>
            <a:r>
              <a:rPr lang="sv" sz="1500" b="0" i="0" u="none" baseline="0" dirty="0"/>
              <a:t>.</a:t>
            </a:r>
            <a:endParaRPr lang="sv" sz="1500" dirty="0">
              <a:highlight>
                <a:srgbClr val="FFFF00"/>
              </a:highlight>
            </a:endParaRPr>
          </a:p>
        </p:txBody>
      </p:sp>
      <p:pic>
        <p:nvPicPr>
          <p:cNvPr id="7" name="Picture 6" descr="Group 89.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2545" y="1871811"/>
            <a:ext cx="3295218" cy="3013274"/>
          </a:xfrm>
          <a:prstGeom prst="rect">
            <a:avLst/>
          </a:prstGeom>
        </p:spPr>
      </p:pic>
    </p:spTree>
    <p:extLst>
      <p:ext uri="{BB962C8B-B14F-4D97-AF65-F5344CB8AC3E}">
        <p14:creationId xmlns:p14="http://schemas.microsoft.com/office/powerpoint/2010/main" val="598496305"/>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rtl="0"/>
            <a:r>
              <a:rPr lang="sv" b="1" i="0" u="none" baseline="0"/>
              <a:t>Att bygga ett nätverk: </a:t>
            </a:r>
            <a:br>
              <a:rPr lang="sv"/>
            </a:br>
            <a:r>
              <a:rPr lang="sv" sz="2400" b="0" i="0" u="none" spc="0" baseline="0"/>
              <a:t>Aktivera ett befintligt nätverk</a:t>
            </a:r>
            <a:endParaRPr lang="sv" sz="2400" b="0" spc="0" dirty="0"/>
          </a:p>
        </p:txBody>
      </p:sp>
      <p:sp>
        <p:nvSpPr>
          <p:cNvPr id="3" name="Content Placeholder 2"/>
          <p:cNvSpPr>
            <a:spLocks noGrp="1"/>
          </p:cNvSpPr>
          <p:nvPr>
            <p:ph idx="1"/>
          </p:nvPr>
        </p:nvSpPr>
        <p:spPr/>
        <p:txBody>
          <a:bodyPr vert="horz" lIns="36000" tIns="36000" rIns="36000" bIns="36000" rtlCol="0" anchor="t">
            <a:noAutofit/>
          </a:bodyPr>
          <a:lstStyle/>
          <a:p>
            <a:pPr marL="0" indent="0" algn="l" rtl="0">
              <a:buNone/>
            </a:pPr>
            <a:r>
              <a:rPr lang="sv" sz="1600" b="1" i="0" u="none" baseline="0" dirty="0">
                <a:solidFill>
                  <a:srgbClr val="0F7D83"/>
                </a:solidFill>
              </a:rPr>
              <a:t>UTMANINGAR</a:t>
            </a:r>
            <a:r>
              <a:rPr lang="sv" sz="1600" b="0" i="0" u="none" baseline="0" dirty="0"/>
              <a:t> Det befintliga nätverkets utmaningar och operativa flaskhalsar måste identifieras. Varför har de önskade resultaten inte uppnåtts? Nätverkets utmaningar kan vara relaterade till bl.a. </a:t>
            </a:r>
          </a:p>
          <a:p>
            <a:pPr marL="356870" indent="-356870" algn="l" rtl="0"/>
            <a:r>
              <a:rPr lang="sv" sz="1500" b="0" i="0" u="none" baseline="0" dirty="0"/>
              <a:t>FÖRETAGSKONTAKT; Hur får man in rätt instanser i nätverket?</a:t>
            </a:r>
            <a:endParaRPr lang="sv" sz="1500" dirty="0">
              <a:cs typeface="Arial"/>
            </a:endParaRPr>
          </a:p>
          <a:p>
            <a:pPr marL="356870" indent="-356870" algn="l" rtl="0"/>
            <a:r>
              <a:rPr lang="sv" sz="1500" b="0" i="0" u="none" baseline="0" dirty="0"/>
              <a:t>MÅLSÄTTNING; Målen får inte vara för högtflygande, men ambition ska ändå finnas. </a:t>
            </a:r>
            <a:endParaRPr lang="sv" sz="1500" dirty="0">
              <a:cs typeface="Arial"/>
            </a:endParaRPr>
          </a:p>
          <a:p>
            <a:pPr marL="356870" indent="-356870" algn="l" rtl="0"/>
            <a:r>
              <a:rPr lang="sv" sz="1500" b="0" i="0" u="none" baseline="0" dirty="0"/>
              <a:t>BRIST PÅ RESURSER OCH UNDERHÅLL AV VERKSAMHETEN; Tydlighet i arbets- och ansvarsfördelning, säkerställa kontinuitet och brist på resurser i kommuner och företag.</a:t>
            </a:r>
            <a:endParaRPr lang="sv" sz="1500" dirty="0">
              <a:cs typeface="Arial"/>
            </a:endParaRPr>
          </a:p>
          <a:p>
            <a:pPr marL="356870" indent="-356870" algn="l" rtl="0"/>
            <a:r>
              <a:rPr lang="sv" sz="1500" b="0" i="0" u="none" baseline="0" dirty="0"/>
              <a:t>FÖRETAGENS ÅTAGANDEN; Företagens engagemang för målen och den aktiva strävan efter dem. </a:t>
            </a:r>
            <a:endParaRPr lang="sv" sz="1500" dirty="0">
              <a:cs typeface="Arial"/>
            </a:endParaRPr>
          </a:p>
          <a:p>
            <a:pPr marL="356870" indent="-356870" algn="l" rtl="0"/>
            <a:r>
              <a:rPr lang="sv" sz="1500" b="0" i="0" u="none" baseline="0" dirty="0"/>
              <a:t>BRIST PÅ KUNSKAP; Företagen eller kommunen förstår inte verksamhetens nytta, vad den konkret är, strategiska vision eller mål. Olika företag har också olika informationsbehov och kunskapsnivåer. </a:t>
            </a:r>
            <a:endParaRPr lang="sv" sz="1500" dirty="0">
              <a:cs typeface="Arial"/>
            </a:endParaRPr>
          </a:p>
          <a:p>
            <a:pPr marL="356870" indent="-356870" algn="l" rtl="0"/>
            <a:r>
              <a:rPr lang="sv" sz="1500" b="0" i="0" u="none" baseline="0" dirty="0"/>
              <a:t>KONKURRERANDE FORUM; för många fragmenterade nätverk</a:t>
            </a:r>
            <a:endParaRPr lang="sv" sz="1500" dirty="0">
              <a:cs typeface="Arial"/>
            </a:endParaRPr>
          </a:p>
          <a:p>
            <a:pPr marL="356870" indent="-356870" algn="l" rtl="0"/>
            <a:r>
              <a:rPr lang="sv" sz="1500" b="0" i="0" u="none" baseline="0" dirty="0"/>
              <a:t>KOMMUNIKATION; Kommunikation ska användas för att få synlighet och tydlighet, men för att undvika grönmålning.</a:t>
            </a:r>
            <a:endParaRPr lang="sv" sz="1500" dirty="0">
              <a:cs typeface="Arial"/>
            </a:endParaRPr>
          </a:p>
          <a:p>
            <a:pPr marL="356870" indent="-356870" algn="l" rtl="0"/>
            <a:r>
              <a:rPr lang="sv" sz="1500" b="0" i="0" u="none" baseline="0" dirty="0"/>
              <a:t>EFFEKTIVITET; Nätverket ska kunna följa framstegen, det vill säga så att samarbete mellan aktörer inte blir ett självändamål, utan ett resultat av samarbete. </a:t>
            </a:r>
            <a:endParaRPr lang="sv" sz="1500" dirty="0">
              <a:cs typeface="Arial"/>
            </a:endParaRPr>
          </a:p>
        </p:txBody>
      </p:sp>
      <p:pic>
        <p:nvPicPr>
          <p:cNvPr id="7" name="Picture 6" descr="Group 9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0537" y="1799803"/>
            <a:ext cx="3417194" cy="3187852"/>
          </a:xfrm>
          <a:prstGeom prst="rect">
            <a:avLst/>
          </a:prstGeom>
        </p:spPr>
      </p:pic>
    </p:spTree>
    <p:extLst>
      <p:ext uri="{BB962C8B-B14F-4D97-AF65-F5344CB8AC3E}">
        <p14:creationId xmlns:p14="http://schemas.microsoft.com/office/powerpoint/2010/main" val="151445069"/>
      </p:ext>
    </p:extLst>
  </p:cSld>
  <p:clrMapOvr>
    <a:masterClrMapping/>
  </p:clrMapOvr>
  <p:transition spd="med">
    <p:fade/>
  </p:transition>
</p:sld>
</file>

<file path=ppt/theme/theme1.xml><?xml version="1.0" encoding="utf-8"?>
<a:theme xmlns:a="http://schemas.openxmlformats.org/drawingml/2006/main" name="trevian-pohja-16-9">
  <a:themeElements>
    <a:clrScheme name="TSV">
      <a:dk1>
        <a:srgbClr val="4D4D4D"/>
      </a:dk1>
      <a:lt1>
        <a:sysClr val="window" lastClr="FFFFFF"/>
      </a:lt1>
      <a:dk2>
        <a:srgbClr val="30123A"/>
      </a:dk2>
      <a:lt2>
        <a:srgbClr val="FD8988"/>
      </a:lt2>
      <a:accent1>
        <a:srgbClr val="043158"/>
      </a:accent1>
      <a:accent2>
        <a:srgbClr val="277C95"/>
      </a:accent2>
      <a:accent3>
        <a:srgbClr val="138F6A"/>
      </a:accent3>
      <a:accent4>
        <a:srgbClr val="63B960"/>
      </a:accent4>
      <a:accent5>
        <a:srgbClr val="E34A4C"/>
      </a:accent5>
      <a:accent6>
        <a:srgbClr val="F66A41"/>
      </a:accent6>
      <a:hlink>
        <a:srgbClr val="2F20EC"/>
      </a:hlink>
      <a:folHlink>
        <a:srgbClr val="999999"/>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pPr>
      <a:bodyPr/>
      <a:lstStyle/>
      <a:style>
        <a:lnRef idx="1">
          <a:schemeClr val="accent1"/>
        </a:lnRef>
        <a:fillRef idx="0">
          <a:schemeClr val="accent1"/>
        </a:fillRef>
        <a:effectRef idx="0">
          <a:schemeClr val="accent1"/>
        </a:effectRef>
        <a:fontRef idx="minor">
          <a:schemeClr val="tx1"/>
        </a:fontRef>
      </a:style>
    </a:lnDef>
    <a:txDef>
      <a:spPr>
        <a:noFill/>
      </a:spPr>
      <a:bodyPr wrap="none" lIns="36000" tIns="36000" rIns="36000" bIns="36000" rtlCol="0">
        <a:spAutoFit/>
      </a:bodyPr>
      <a:lstStyle>
        <a:defPPr>
          <a:defRPr spc="-40" dirty="0" smtClean="0">
            <a:solidFill>
              <a:schemeClr val="accent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Asiakirja" ma:contentTypeID="0x010100B235BF688B0D9A4DBF33603FAE1E6C85" ma:contentTypeVersion="6" ma:contentTypeDescription="Luo uusi asiakirja." ma:contentTypeScope="" ma:versionID="2ba927359be14ad49895c9ef78150419">
  <xsd:schema xmlns:xsd="http://www.w3.org/2001/XMLSchema" xmlns:xs="http://www.w3.org/2001/XMLSchema" xmlns:p="http://schemas.microsoft.com/office/2006/metadata/properties" xmlns:ns2="7bca7b25-cf19-40df-90c3-16ab6b05dcb9" targetNamespace="http://schemas.microsoft.com/office/2006/metadata/properties" ma:root="true" ma:fieldsID="9fd553c4f754541cccc445dc8d722049" ns2:_="">
    <xsd:import namespace="7bca7b25-cf19-40df-90c3-16ab6b05dcb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ca7b25-cf19-40df-90c3-16ab6b05dcb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377AFF6-D20E-4038-81B3-7741A41050A6}">
  <ds:schemaRefs>
    <ds:schemaRef ds:uri="http://schemas.microsoft.com/sharepoint/v3/contenttype/forms"/>
  </ds:schemaRefs>
</ds:datastoreItem>
</file>

<file path=customXml/itemProps2.xml><?xml version="1.0" encoding="utf-8"?>
<ds:datastoreItem xmlns:ds="http://schemas.openxmlformats.org/officeDocument/2006/customXml" ds:itemID="{1C866126-EB13-412F-9952-2D76502A7514}">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7bca7b25-cf19-40df-90c3-16ab6b05dcb9"/>
    <ds:schemaRef ds:uri="http://www.w3.org/XML/1998/namespace"/>
  </ds:schemaRefs>
</ds:datastoreItem>
</file>

<file path=customXml/itemProps3.xml><?xml version="1.0" encoding="utf-8"?>
<ds:datastoreItem xmlns:ds="http://schemas.openxmlformats.org/officeDocument/2006/customXml" ds:itemID="{C3C6EF34-5AFD-4099-8F93-EF256889B6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ca7b25-cf19-40df-90c3-16ab6b05dcb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Yritysten-ja-kuntien-ilmastoyhteistyo-Kunnat-20201214</Template>
  <TotalTime>2505</TotalTime>
  <Words>1465</Words>
  <Application>Microsoft Office PowerPoint</Application>
  <PresentationFormat>Custom</PresentationFormat>
  <Paragraphs>106</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Century Gothic</vt:lpstr>
      <vt:lpstr>trevian-pohja-16-9</vt:lpstr>
      <vt:lpstr>Klimatsamarbete mellan kommuner och företag</vt:lpstr>
      <vt:lpstr>PowerPoint Presentation</vt:lpstr>
      <vt:lpstr>PowerPoint Presentation</vt:lpstr>
      <vt:lpstr>Involvera företagen i kommunens klimatarbete</vt:lpstr>
      <vt:lpstr>Kommunen möjliggör samarbete</vt:lpstr>
      <vt:lpstr>Klimatarbetet är en angelägenhet för hela kommunen</vt:lpstr>
      <vt:lpstr>Nyckelroller i klimatarbetet</vt:lpstr>
      <vt:lpstr>Att bygga ett nätverk:  Planering</vt:lpstr>
      <vt:lpstr>Att bygga ett nätverk:  Aktivera ett befintligt nätverk</vt:lpstr>
      <vt:lpstr>Att bygga ett nätverk:  Aktivera ett befintligt nätverk</vt:lpstr>
      <vt:lpstr>Att bygga ett nätverk:  Mot effektivare klimatåtgärder och bättre resultat</vt:lpstr>
      <vt:lpstr>Klimatsamarbete mellan kommuner och företag</vt:lpstr>
      <vt:lpstr>PowerPoint Presentation</vt:lpstr>
    </vt:vector>
  </TitlesOfParts>
  <Manager/>
  <Company>Trevian Funds AIFM</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Kuntien ja yritysten ilmastoyhteistyö</dc:title>
  <dc:subject>16:9</dc:subject>
  <dc:creator>Jaana Federley</dc:creator>
  <cp:keywords/>
  <dc:description/>
  <cp:lastModifiedBy>Erika Rikberg</cp:lastModifiedBy>
  <cp:revision>73</cp:revision>
  <dcterms:created xsi:type="dcterms:W3CDTF">2020-12-14T13:54:58Z</dcterms:created>
  <dcterms:modified xsi:type="dcterms:W3CDTF">2022-01-14T06:38:42Z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0x010100B235BF688B0D9A4DBF33603FAE1E6C85</vt:lpwstr>
  </property>
</Properties>
</file>